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Clarendon Bold" charset="1" panose="00000800000000000000"/>
      <p:regular r:id="rId21"/>
    </p:embeddedFont>
    <p:embeddedFont>
      <p:font typeface="Open Sans Bold" charset="1" panose="020B0806030504020204"/>
      <p:regular r:id="rId22"/>
    </p:embeddedFont>
    <p:embeddedFont>
      <p:font typeface="Open Sans" charset="1" panose="020B06060305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11889" y="5417287"/>
            <a:ext cx="9629812" cy="1818800"/>
            <a:chOff x="0" y="0"/>
            <a:chExt cx="2109677" cy="398458"/>
          </a:xfrm>
        </p:grpSpPr>
        <p:sp>
          <p:nvSpPr>
            <p:cNvPr name="Freeform 4" id="4"/>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8B4513">
                    <a:alpha val="100000"/>
                  </a:srgbClr>
                </a:gs>
                <a:gs pos="100000">
                  <a:srgbClr val="F9E6D7">
                    <a:alpha val="100000"/>
                  </a:srgbClr>
                </a:gs>
              </a:gsLst>
              <a:lin ang="0"/>
            </a:gradFill>
          </p:spPr>
        </p:sp>
        <p:sp>
          <p:nvSpPr>
            <p:cNvPr name="TextBox 5" id="5"/>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935323" y="5453488"/>
            <a:ext cx="1782600" cy="1782600"/>
          </a:xfrm>
          <a:custGeom>
            <a:avLst/>
            <a:gdLst/>
            <a:ahLst/>
            <a:cxnLst/>
            <a:rect r="r" b="b" t="t" l="l"/>
            <a:pathLst>
              <a:path h="1782600" w="1782600">
                <a:moveTo>
                  <a:pt x="0" y="0"/>
                </a:moveTo>
                <a:lnTo>
                  <a:pt x="1782600" y="0"/>
                </a:lnTo>
                <a:lnTo>
                  <a:pt x="1782600" y="1782600"/>
                </a:lnTo>
                <a:lnTo>
                  <a:pt x="0" y="1782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0732"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6"/>
            <a:stretch>
              <a:fillRect l="0" t="0" r="0" b="0"/>
            </a:stretch>
          </a:blipFill>
        </p:spPr>
      </p:sp>
      <p:sp>
        <p:nvSpPr>
          <p:cNvPr name="Freeform 8" id="8"/>
          <p:cNvSpPr/>
          <p:nvPr/>
        </p:nvSpPr>
        <p:spPr>
          <a:xfrm flipH="false" flipV="false" rot="0">
            <a:off x="1106074"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7"/>
            <a:stretch>
              <a:fillRect l="0" t="0" r="0" b="0"/>
            </a:stretch>
          </a:blipFill>
        </p:spPr>
      </p:sp>
      <p:sp>
        <p:nvSpPr>
          <p:cNvPr name="Freeform 9" id="9"/>
          <p:cNvSpPr/>
          <p:nvPr/>
        </p:nvSpPr>
        <p:spPr>
          <a:xfrm flipH="false" flipV="false" rot="0">
            <a:off x="8940665" y="469833"/>
            <a:ext cx="9347335" cy="9347335"/>
          </a:xfrm>
          <a:custGeom>
            <a:avLst/>
            <a:gdLst/>
            <a:ahLst/>
            <a:cxnLst/>
            <a:rect r="r" b="b" t="t" l="l"/>
            <a:pathLst>
              <a:path h="9347335" w="9347335">
                <a:moveTo>
                  <a:pt x="0" y="0"/>
                </a:moveTo>
                <a:lnTo>
                  <a:pt x="9347335" y="0"/>
                </a:lnTo>
                <a:lnTo>
                  <a:pt x="9347335" y="9347334"/>
                </a:lnTo>
                <a:lnTo>
                  <a:pt x="0" y="9347334"/>
                </a:lnTo>
                <a:lnTo>
                  <a:pt x="0" y="0"/>
                </a:lnTo>
                <a:close/>
              </a:path>
            </a:pathLst>
          </a:custGeom>
          <a:blipFill>
            <a:blip r:embed="rId8"/>
            <a:stretch>
              <a:fillRect l="0" t="0" r="0" b="0"/>
            </a:stretch>
          </a:blipFill>
        </p:spPr>
      </p:sp>
      <p:sp>
        <p:nvSpPr>
          <p:cNvPr name="TextBox 10" id="10"/>
          <p:cNvSpPr txBox="true"/>
          <p:nvPr/>
        </p:nvSpPr>
        <p:spPr>
          <a:xfrm rot="0">
            <a:off x="321207" y="5234413"/>
            <a:ext cx="5163620"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BIBLIONIX</a:t>
            </a:r>
          </a:p>
        </p:txBody>
      </p:sp>
      <p:sp>
        <p:nvSpPr>
          <p:cNvPr name="TextBox 11" id="11"/>
          <p:cNvSpPr txBox="true"/>
          <p:nvPr/>
        </p:nvSpPr>
        <p:spPr>
          <a:xfrm rot="0">
            <a:off x="2451571" y="8850313"/>
            <a:ext cx="4711555" cy="673099"/>
          </a:xfrm>
          <a:prstGeom prst="rect">
            <a:avLst/>
          </a:prstGeom>
        </p:spPr>
        <p:txBody>
          <a:bodyPr anchor="t" rtlCol="false" tIns="0" lIns="0" bIns="0" rIns="0">
            <a:spAutoFit/>
          </a:bodyPr>
          <a:lstStyle/>
          <a:p>
            <a:pPr algn="ctr">
              <a:lnSpc>
                <a:spcPts val="4900"/>
              </a:lnSpc>
            </a:pPr>
            <a:r>
              <a:rPr lang="en-US" sz="3500" b="true">
                <a:solidFill>
                  <a:srgbClr val="6B4423"/>
                </a:solidFill>
                <a:latin typeface="Clarendon Bold"/>
                <a:ea typeface="Clarendon Bold"/>
                <a:cs typeface="Clarendon Bold"/>
                <a:sym typeface="Clarendon Bold"/>
              </a:rPr>
              <a:t>M’hamed Ouhanane</a:t>
            </a:r>
          </a:p>
        </p:txBody>
      </p:sp>
      <p:sp>
        <p:nvSpPr>
          <p:cNvPr name="TextBox 12" id="12"/>
          <p:cNvSpPr txBox="true"/>
          <p:nvPr/>
        </p:nvSpPr>
        <p:spPr>
          <a:xfrm rot="0">
            <a:off x="773084" y="7963187"/>
            <a:ext cx="3356974" cy="538479"/>
          </a:xfrm>
          <a:prstGeom prst="rect">
            <a:avLst/>
          </a:prstGeom>
        </p:spPr>
        <p:txBody>
          <a:bodyPr anchor="t" rtlCol="false" tIns="0" lIns="0" bIns="0" rIns="0">
            <a:spAutoFit/>
          </a:bodyPr>
          <a:lstStyle/>
          <a:p>
            <a:pPr algn="ctr">
              <a:lnSpc>
                <a:spcPts val="3920"/>
              </a:lnSpc>
            </a:pPr>
            <a:r>
              <a:rPr lang="en-US" sz="2800" b="true">
                <a:solidFill>
                  <a:srgbClr val="FFFFFF"/>
                </a:solidFill>
                <a:latin typeface="Clarendon Bold"/>
                <a:ea typeface="Clarendon Bold"/>
                <a:cs typeface="Clarendon Bold"/>
                <a:sym typeface="Clarendon Bold"/>
              </a:rPr>
              <a:t>Présenter par :</a:t>
            </a:r>
          </a:p>
        </p:txBody>
      </p:sp>
      <p:grpSp>
        <p:nvGrpSpPr>
          <p:cNvPr name="Group 13" id="13"/>
          <p:cNvGrpSpPr/>
          <p:nvPr/>
        </p:nvGrpSpPr>
        <p:grpSpPr>
          <a:xfrm rot="0">
            <a:off x="1513311" y="8709159"/>
            <a:ext cx="814253" cy="81425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568" r="0" b="-568"/>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2"/>
            <a:stretch>
              <a:fillRect l="0" t="0" r="0" b="0"/>
            </a:stretch>
          </a:blipFill>
        </p:spPr>
      </p:sp>
      <p:sp>
        <p:nvSpPr>
          <p:cNvPr name="Freeform 3" id="3"/>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3"/>
            <a:stretch>
              <a:fillRect l="0" t="0" r="0" b="0"/>
            </a:stretch>
          </a:blipFill>
        </p:spPr>
      </p:sp>
      <p:sp>
        <p:nvSpPr>
          <p:cNvPr name="Freeform 4" id="4"/>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6207044" y="1996452"/>
            <a:ext cx="11476045" cy="6294095"/>
            <a:chOff x="0" y="0"/>
            <a:chExt cx="15301393" cy="8392127"/>
          </a:xfrm>
        </p:grpSpPr>
        <p:pic>
          <p:nvPicPr>
            <p:cNvPr name="Picture 6" id="6"/>
            <p:cNvPicPr>
              <a:picLocks noChangeAspect="true"/>
            </p:cNvPicPr>
            <p:nvPr/>
          </p:nvPicPr>
          <p:blipFill>
            <a:blip r:embed="rId6"/>
            <a:srcRect l="1359" t="0" r="21834" b="0"/>
            <a:stretch>
              <a:fillRect/>
            </a:stretch>
          </p:blipFill>
          <p:spPr>
            <a:xfrm flipH="false" flipV="false">
              <a:off x="0" y="0"/>
              <a:ext cx="15301393" cy="8392127"/>
            </a:xfrm>
            <a:prstGeom prst="rect">
              <a:avLst/>
            </a:prstGeom>
          </p:spPr>
        </p:pic>
      </p:grpSp>
      <p:sp>
        <p:nvSpPr>
          <p:cNvPr name="Freeform 7" id="7"/>
          <p:cNvSpPr/>
          <p:nvPr/>
        </p:nvSpPr>
        <p:spPr>
          <a:xfrm flipH="false" flipV="false" rot="0">
            <a:off x="2650994" y="3380314"/>
            <a:ext cx="1155598" cy="1155598"/>
          </a:xfrm>
          <a:custGeom>
            <a:avLst/>
            <a:gdLst/>
            <a:ahLst/>
            <a:cxnLst/>
            <a:rect r="r" b="b" t="t" l="l"/>
            <a:pathLst>
              <a:path h="1155598" w="1155598">
                <a:moveTo>
                  <a:pt x="0" y="0"/>
                </a:moveTo>
                <a:lnTo>
                  <a:pt x="1155599" y="0"/>
                </a:lnTo>
                <a:lnTo>
                  <a:pt x="1155599" y="1155599"/>
                </a:lnTo>
                <a:lnTo>
                  <a:pt x="0" y="11555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674954" y="1996452"/>
            <a:ext cx="5532090" cy="971550"/>
          </a:xfrm>
          <a:prstGeom prst="rect">
            <a:avLst/>
          </a:prstGeom>
        </p:spPr>
        <p:txBody>
          <a:bodyPr anchor="t" rtlCol="false" tIns="0" lIns="0" bIns="0" rIns="0">
            <a:spAutoFit/>
          </a:bodyPr>
          <a:lstStyle/>
          <a:p>
            <a:pPr algn="l" marL="0" indent="0" lvl="0">
              <a:lnSpc>
                <a:spcPts val="7679"/>
              </a:lnSpc>
              <a:spcBef>
                <a:spcPct val="0"/>
              </a:spcBef>
            </a:pPr>
            <a:r>
              <a:rPr lang="en-US" b="true" sz="6399">
                <a:solidFill>
                  <a:srgbClr val="6B4423"/>
                </a:solidFill>
                <a:latin typeface="Open Sans Bold"/>
                <a:ea typeface="Open Sans Bold"/>
                <a:cs typeface="Open Sans Bold"/>
                <a:sym typeface="Open Sans Bold"/>
              </a:rPr>
              <a:t>Pla</a:t>
            </a:r>
            <a:r>
              <a:rPr lang="en-US" b="true" sz="6399">
                <a:solidFill>
                  <a:srgbClr val="6B4423"/>
                </a:solidFill>
                <a:latin typeface="Open Sans Bold"/>
                <a:ea typeface="Open Sans Bold"/>
                <a:cs typeface="Open Sans Bold"/>
                <a:sym typeface="Open Sans Bold"/>
              </a:rPr>
              <a:t>nification</a:t>
            </a:r>
          </a:p>
        </p:txBody>
      </p:sp>
      <p:sp>
        <p:nvSpPr>
          <p:cNvPr name="TextBox 9" id="9"/>
          <p:cNvSpPr txBox="true"/>
          <p:nvPr/>
        </p:nvSpPr>
        <p:spPr>
          <a:xfrm rot="0">
            <a:off x="674954" y="4881550"/>
            <a:ext cx="5532090" cy="3408998"/>
          </a:xfrm>
          <a:prstGeom prst="rect">
            <a:avLst/>
          </a:prstGeom>
        </p:spPr>
        <p:txBody>
          <a:bodyPr anchor="t" rtlCol="false" tIns="0" lIns="0" bIns="0" rIns="0">
            <a:spAutoFit/>
          </a:bodyPr>
          <a:lstStyle/>
          <a:p>
            <a:pPr algn="l" marL="0" indent="0" lvl="0">
              <a:lnSpc>
                <a:spcPts val="3412"/>
              </a:lnSpc>
              <a:spcBef>
                <a:spcPct val="0"/>
              </a:spcBef>
            </a:pPr>
            <a:r>
              <a:rPr lang="en-US" sz="2274">
                <a:solidFill>
                  <a:srgbClr val="000000"/>
                </a:solidFill>
                <a:latin typeface="Open Sans"/>
                <a:ea typeface="Open Sans"/>
                <a:cs typeface="Open Sans"/>
                <a:sym typeface="Open Sans"/>
              </a:rPr>
              <a:t>L</a:t>
            </a:r>
            <a:r>
              <a:rPr lang="en-US" sz="2274">
                <a:solidFill>
                  <a:srgbClr val="000000"/>
                </a:solidFill>
                <a:latin typeface="Open Sans"/>
                <a:ea typeface="Open Sans"/>
                <a:cs typeface="Open Sans"/>
                <a:sym typeface="Open Sans"/>
              </a:rPr>
              <a:t>e projet est planifié avec </a:t>
            </a:r>
            <a:r>
              <a:rPr lang="en-US" b="true" sz="2274">
                <a:solidFill>
                  <a:srgbClr val="000000"/>
                </a:solidFill>
                <a:latin typeface="Open Sans Bold"/>
                <a:ea typeface="Open Sans Bold"/>
                <a:cs typeface="Open Sans Bold"/>
                <a:sym typeface="Open Sans Bold"/>
              </a:rPr>
              <a:t>Jira</a:t>
            </a:r>
            <a:r>
              <a:rPr lang="en-US" sz="2274">
                <a:solidFill>
                  <a:srgbClr val="000000"/>
                </a:solidFill>
                <a:latin typeface="Open Sans"/>
                <a:ea typeface="Open Sans"/>
                <a:cs typeface="Open Sans"/>
                <a:sym typeface="Open Sans"/>
              </a:rPr>
              <a:t>, un outil agile. Les tâches sont organisées en sprints (FRB Sprint 1, FRB Sprint 2, FRB Full-Stack Sprint 3) et épics (ex. "Planification et Conception du Projet", "Gestion des articles"). Les jalons (releases) sont suivis pour un suivi précis.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144000" y="0"/>
            <a:ext cx="6693130" cy="10287000"/>
            <a:chOff x="0" y="0"/>
            <a:chExt cx="8924173" cy="13716000"/>
          </a:xfrm>
        </p:grpSpPr>
        <p:pic>
          <p:nvPicPr>
            <p:cNvPr name="Picture 3" id="3"/>
            <p:cNvPicPr>
              <a:picLocks noChangeAspect="true"/>
            </p:cNvPicPr>
            <p:nvPr/>
          </p:nvPicPr>
          <p:blipFill>
            <a:blip r:embed="rId2"/>
            <a:srcRect l="427" t="0" r="427" b="0"/>
            <a:stretch>
              <a:fillRect/>
            </a:stretch>
          </p:blipFill>
          <p:spPr>
            <a:xfrm flipH="false" flipV="false">
              <a:off x="0" y="0"/>
              <a:ext cx="8924173" cy="13716000"/>
            </a:xfrm>
            <a:prstGeom prst="rect">
              <a:avLst/>
            </a:prstGeom>
          </p:spPr>
        </p:pic>
      </p:grpSp>
      <p:sp>
        <p:nvSpPr>
          <p:cNvPr name="Freeform 4" id="4"/>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3"/>
            <a:stretch>
              <a:fillRect l="0" t="0" r="0" b="0"/>
            </a:stretch>
          </a:blipFill>
        </p:spPr>
      </p:sp>
      <p:sp>
        <p:nvSpPr>
          <p:cNvPr name="Freeform 5" id="5"/>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4"/>
            <a:stretch>
              <a:fillRect l="0" t="0" r="0" b="0"/>
            </a:stretch>
          </a:blipFill>
        </p:spPr>
      </p:sp>
      <p:sp>
        <p:nvSpPr>
          <p:cNvPr name="Freeform 6" id="6"/>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589220" y="4169231"/>
            <a:ext cx="3651649" cy="1395012"/>
          </a:xfrm>
          <a:custGeom>
            <a:avLst/>
            <a:gdLst/>
            <a:ahLst/>
            <a:cxnLst/>
            <a:rect r="r" b="b" t="t" l="l"/>
            <a:pathLst>
              <a:path h="1395012" w="3651649">
                <a:moveTo>
                  <a:pt x="0" y="0"/>
                </a:moveTo>
                <a:lnTo>
                  <a:pt x="3651648" y="0"/>
                </a:lnTo>
                <a:lnTo>
                  <a:pt x="3651648" y="1395012"/>
                </a:lnTo>
                <a:lnTo>
                  <a:pt x="0" y="1395012"/>
                </a:lnTo>
                <a:lnTo>
                  <a:pt x="0" y="0"/>
                </a:lnTo>
                <a:close/>
              </a:path>
            </a:pathLst>
          </a:custGeom>
          <a:blipFill>
            <a:blip r:embed="rId7"/>
            <a:stretch>
              <a:fillRect l="0" t="0" r="0" b="0"/>
            </a:stretch>
          </a:blipFill>
        </p:spPr>
      </p:sp>
      <p:sp>
        <p:nvSpPr>
          <p:cNvPr name="TextBox 8" id="8"/>
          <p:cNvSpPr txBox="true"/>
          <p:nvPr/>
        </p:nvSpPr>
        <p:spPr>
          <a:xfrm rot="0">
            <a:off x="1795178" y="5582202"/>
            <a:ext cx="5970921" cy="2551748"/>
          </a:xfrm>
          <a:prstGeom prst="rect">
            <a:avLst/>
          </a:prstGeom>
        </p:spPr>
        <p:txBody>
          <a:bodyPr anchor="t" rtlCol="false" tIns="0" lIns="0" bIns="0" rIns="0">
            <a:spAutoFit/>
          </a:bodyPr>
          <a:lstStyle/>
          <a:p>
            <a:pPr algn="l" marL="0" indent="0" lvl="0">
              <a:lnSpc>
                <a:spcPts val="3412"/>
              </a:lnSpc>
              <a:spcBef>
                <a:spcPct val="0"/>
              </a:spcBef>
            </a:pPr>
            <a:r>
              <a:rPr lang="en-US" sz="2274">
                <a:solidFill>
                  <a:srgbClr val="000000"/>
                </a:solidFill>
                <a:latin typeface="Open Sans"/>
                <a:ea typeface="Open Sans"/>
                <a:cs typeface="Open Sans"/>
                <a:sym typeface="Open Sans"/>
              </a:rPr>
              <a:t>Réalisé av</a:t>
            </a:r>
            <a:r>
              <a:rPr lang="en-US" sz="2274">
                <a:solidFill>
                  <a:srgbClr val="000000"/>
                </a:solidFill>
                <a:latin typeface="Open Sans"/>
                <a:ea typeface="Open Sans"/>
                <a:cs typeface="Open Sans"/>
                <a:sym typeface="Open Sans"/>
              </a:rPr>
              <a:t>ec StarUML, ce diagramme modélise les interactions entre acteurs (visiteurs, lecteurs, auteurs, bibliothécaires, administrateurs) et le système, couvrant actions comme réserver un livre ou gérer des utilisateurs.</a:t>
            </a:r>
          </a:p>
        </p:txBody>
      </p:sp>
      <p:sp>
        <p:nvSpPr>
          <p:cNvPr name="TextBox 9" id="9"/>
          <p:cNvSpPr txBox="true"/>
          <p:nvPr/>
        </p:nvSpPr>
        <p:spPr>
          <a:xfrm rot="0">
            <a:off x="1648999" y="1996452"/>
            <a:ext cx="5532090" cy="942975"/>
          </a:xfrm>
          <a:prstGeom prst="rect">
            <a:avLst/>
          </a:prstGeom>
        </p:spPr>
        <p:txBody>
          <a:bodyPr anchor="t" rtlCol="false" tIns="0" lIns="0" bIns="0" rIns="0">
            <a:spAutoFit/>
          </a:bodyPr>
          <a:lstStyle/>
          <a:p>
            <a:pPr algn="l" marL="0" indent="0" lvl="0">
              <a:lnSpc>
                <a:spcPts val="7440"/>
              </a:lnSpc>
              <a:spcBef>
                <a:spcPct val="0"/>
              </a:spcBef>
            </a:pPr>
            <a:r>
              <a:rPr lang="en-US" b="true" sz="6200">
                <a:solidFill>
                  <a:srgbClr val="6B4423"/>
                </a:solidFill>
                <a:latin typeface="Open Sans Bold"/>
                <a:ea typeface="Open Sans Bold"/>
                <a:cs typeface="Open Sans Bold"/>
                <a:sym typeface="Open Sans Bold"/>
              </a:rPr>
              <a:t>Conception - </a:t>
            </a:r>
          </a:p>
        </p:txBody>
      </p:sp>
      <p:sp>
        <p:nvSpPr>
          <p:cNvPr name="TextBox 10" id="10"/>
          <p:cNvSpPr txBox="true"/>
          <p:nvPr/>
        </p:nvSpPr>
        <p:spPr>
          <a:xfrm rot="0">
            <a:off x="1648999" y="3113046"/>
            <a:ext cx="5532090" cy="971550"/>
          </a:xfrm>
          <a:prstGeom prst="rect">
            <a:avLst/>
          </a:prstGeom>
        </p:spPr>
        <p:txBody>
          <a:bodyPr anchor="t" rtlCol="false" tIns="0" lIns="0" bIns="0" rIns="0">
            <a:spAutoFit/>
          </a:bodyPr>
          <a:lstStyle/>
          <a:p>
            <a:pPr algn="l" marL="0" indent="0" lvl="0">
              <a:lnSpc>
                <a:spcPts val="3840"/>
              </a:lnSpc>
              <a:spcBef>
                <a:spcPct val="0"/>
              </a:spcBef>
            </a:pPr>
            <a:r>
              <a:rPr lang="en-US" b="true" sz="3200">
                <a:solidFill>
                  <a:srgbClr val="6B4423"/>
                </a:solidFill>
                <a:latin typeface="Open Sans Bold"/>
                <a:ea typeface="Open Sans Bold"/>
                <a:cs typeface="Open Sans Bold"/>
                <a:sym typeface="Open Sans Bold"/>
              </a:rPr>
              <a:t> Diagramme de Cas d'Utilisation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734875" y="998226"/>
            <a:ext cx="8524425" cy="8290548"/>
            <a:chOff x="0" y="0"/>
            <a:chExt cx="11365900" cy="11054064"/>
          </a:xfrm>
        </p:grpSpPr>
        <p:pic>
          <p:nvPicPr>
            <p:cNvPr name="Picture 3" id="3"/>
            <p:cNvPicPr>
              <a:picLocks noChangeAspect="true"/>
            </p:cNvPicPr>
            <p:nvPr/>
          </p:nvPicPr>
          <p:blipFill>
            <a:blip r:embed="rId2"/>
            <a:srcRect l="0" t="442" r="0" b="442"/>
            <a:stretch>
              <a:fillRect/>
            </a:stretch>
          </p:blipFill>
          <p:spPr>
            <a:xfrm flipH="false" flipV="false">
              <a:off x="0" y="0"/>
              <a:ext cx="11365900" cy="11054064"/>
            </a:xfrm>
            <a:prstGeom prst="rect">
              <a:avLst/>
            </a:prstGeom>
          </p:spPr>
        </p:pic>
      </p:grpSp>
      <p:sp>
        <p:nvSpPr>
          <p:cNvPr name="Freeform 4" id="4"/>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3"/>
            <a:stretch>
              <a:fillRect l="0" t="0" r="0" b="0"/>
            </a:stretch>
          </a:blipFill>
        </p:spPr>
      </p:sp>
      <p:sp>
        <p:nvSpPr>
          <p:cNvPr name="Freeform 5" id="5"/>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4"/>
            <a:stretch>
              <a:fillRect l="0" t="0" r="0" b="0"/>
            </a:stretch>
          </a:blipFill>
        </p:spPr>
      </p:sp>
      <p:sp>
        <p:nvSpPr>
          <p:cNvPr name="Freeform 6" id="6"/>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451571" y="3926343"/>
            <a:ext cx="3651649" cy="1395012"/>
          </a:xfrm>
          <a:custGeom>
            <a:avLst/>
            <a:gdLst/>
            <a:ahLst/>
            <a:cxnLst/>
            <a:rect r="r" b="b" t="t" l="l"/>
            <a:pathLst>
              <a:path h="1395012" w="3651649">
                <a:moveTo>
                  <a:pt x="0" y="0"/>
                </a:moveTo>
                <a:lnTo>
                  <a:pt x="3651648" y="0"/>
                </a:lnTo>
                <a:lnTo>
                  <a:pt x="3651648" y="1395012"/>
                </a:lnTo>
                <a:lnTo>
                  <a:pt x="0" y="1395012"/>
                </a:lnTo>
                <a:lnTo>
                  <a:pt x="0" y="0"/>
                </a:lnTo>
                <a:close/>
              </a:path>
            </a:pathLst>
          </a:custGeom>
          <a:blipFill>
            <a:blip r:embed="rId7"/>
            <a:stretch>
              <a:fillRect l="0" t="0" r="0" b="0"/>
            </a:stretch>
          </a:blipFill>
        </p:spPr>
      </p:sp>
      <p:sp>
        <p:nvSpPr>
          <p:cNvPr name="TextBox 8" id="8"/>
          <p:cNvSpPr txBox="true"/>
          <p:nvPr/>
        </p:nvSpPr>
        <p:spPr>
          <a:xfrm rot="0">
            <a:off x="1795178" y="5582202"/>
            <a:ext cx="5970921" cy="2551748"/>
          </a:xfrm>
          <a:prstGeom prst="rect">
            <a:avLst/>
          </a:prstGeom>
        </p:spPr>
        <p:txBody>
          <a:bodyPr anchor="t" rtlCol="false" tIns="0" lIns="0" bIns="0" rIns="0">
            <a:spAutoFit/>
          </a:bodyPr>
          <a:lstStyle/>
          <a:p>
            <a:pPr algn="l" marL="0" indent="0" lvl="0">
              <a:lnSpc>
                <a:spcPts val="3412"/>
              </a:lnSpc>
              <a:spcBef>
                <a:spcPct val="0"/>
              </a:spcBef>
            </a:pPr>
            <a:r>
              <a:rPr lang="en-US" sz="2274">
                <a:solidFill>
                  <a:srgbClr val="000000"/>
                </a:solidFill>
                <a:latin typeface="Open Sans"/>
                <a:ea typeface="Open Sans"/>
                <a:cs typeface="Open Sans"/>
                <a:sym typeface="Open Sans"/>
              </a:rPr>
              <a:t>Également créé av</a:t>
            </a:r>
            <a:r>
              <a:rPr lang="en-US" sz="2274">
                <a:solidFill>
                  <a:srgbClr val="000000"/>
                </a:solidFill>
                <a:latin typeface="Open Sans"/>
                <a:ea typeface="Open Sans"/>
                <a:cs typeface="Open Sans"/>
                <a:sym typeface="Open Sans"/>
              </a:rPr>
              <a:t>ec StarUML, ce diagramme représente les entités (livres, réservations, utilisateurs) et leurs relations, assurant une structure cohérente du système.</a:t>
            </a:r>
          </a:p>
          <a:p>
            <a:pPr algn="l" marL="0" indent="0" lvl="0">
              <a:lnSpc>
                <a:spcPts val="3412"/>
              </a:lnSpc>
              <a:spcBef>
                <a:spcPct val="0"/>
              </a:spcBef>
            </a:pPr>
          </a:p>
        </p:txBody>
      </p:sp>
      <p:sp>
        <p:nvSpPr>
          <p:cNvPr name="TextBox 9" id="9"/>
          <p:cNvSpPr txBox="true"/>
          <p:nvPr/>
        </p:nvSpPr>
        <p:spPr>
          <a:xfrm rot="0">
            <a:off x="1648999" y="1996452"/>
            <a:ext cx="5532090" cy="942975"/>
          </a:xfrm>
          <a:prstGeom prst="rect">
            <a:avLst/>
          </a:prstGeom>
        </p:spPr>
        <p:txBody>
          <a:bodyPr anchor="t" rtlCol="false" tIns="0" lIns="0" bIns="0" rIns="0">
            <a:spAutoFit/>
          </a:bodyPr>
          <a:lstStyle/>
          <a:p>
            <a:pPr algn="l" marL="0" indent="0" lvl="0">
              <a:lnSpc>
                <a:spcPts val="7440"/>
              </a:lnSpc>
              <a:spcBef>
                <a:spcPct val="0"/>
              </a:spcBef>
            </a:pPr>
            <a:r>
              <a:rPr lang="en-US" b="true" sz="6200">
                <a:solidFill>
                  <a:srgbClr val="6B4423"/>
                </a:solidFill>
                <a:latin typeface="Open Sans Bold"/>
                <a:ea typeface="Open Sans Bold"/>
                <a:cs typeface="Open Sans Bold"/>
                <a:sym typeface="Open Sans Bold"/>
              </a:rPr>
              <a:t>Conception - </a:t>
            </a:r>
          </a:p>
        </p:txBody>
      </p:sp>
      <p:sp>
        <p:nvSpPr>
          <p:cNvPr name="TextBox 10" id="10"/>
          <p:cNvSpPr txBox="true"/>
          <p:nvPr/>
        </p:nvSpPr>
        <p:spPr>
          <a:xfrm rot="0">
            <a:off x="1648999" y="3113046"/>
            <a:ext cx="5532090" cy="485775"/>
          </a:xfrm>
          <a:prstGeom prst="rect">
            <a:avLst/>
          </a:prstGeom>
        </p:spPr>
        <p:txBody>
          <a:bodyPr anchor="t" rtlCol="false" tIns="0" lIns="0" bIns="0" rIns="0">
            <a:spAutoFit/>
          </a:bodyPr>
          <a:lstStyle/>
          <a:p>
            <a:pPr algn="l" marL="0" indent="0" lvl="0">
              <a:lnSpc>
                <a:spcPts val="3840"/>
              </a:lnSpc>
              <a:spcBef>
                <a:spcPct val="0"/>
              </a:spcBef>
            </a:pPr>
            <a:r>
              <a:rPr lang="en-US" b="true" sz="3200">
                <a:solidFill>
                  <a:srgbClr val="6B4423"/>
                </a:solidFill>
                <a:latin typeface="Open Sans Bold"/>
                <a:ea typeface="Open Sans Bold"/>
                <a:cs typeface="Open Sans Bold"/>
                <a:sym typeface="Open Sans Bold"/>
              </a:rPr>
              <a:t>Diagramme de Classes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219750" y="4665285"/>
            <a:ext cx="11848501" cy="1612583"/>
          </a:xfrm>
          <a:prstGeom prst="rect">
            <a:avLst/>
          </a:prstGeom>
        </p:spPr>
        <p:txBody>
          <a:bodyPr anchor="t" rtlCol="false" tIns="0" lIns="0" bIns="0" rIns="0">
            <a:spAutoFit/>
          </a:bodyPr>
          <a:lstStyle/>
          <a:p>
            <a:pPr algn="ctr" marL="0" indent="0" lvl="0">
              <a:lnSpc>
                <a:spcPts val="3262"/>
              </a:lnSpc>
              <a:spcBef>
                <a:spcPct val="0"/>
              </a:spcBef>
            </a:pPr>
            <a:r>
              <a:rPr lang="en-US" sz="2174">
                <a:solidFill>
                  <a:srgbClr val="000000"/>
                </a:solidFill>
                <a:latin typeface="Open Sans"/>
                <a:ea typeface="Open Sans"/>
                <a:cs typeface="Open Sans"/>
                <a:sym typeface="Open Sans"/>
              </a:rPr>
              <a:t>Biblionix</a:t>
            </a:r>
            <a:r>
              <a:rPr lang="en-US" sz="2174" u="none">
                <a:solidFill>
                  <a:srgbClr val="000000"/>
                </a:solidFill>
                <a:latin typeface="Open Sans"/>
                <a:ea typeface="Open Sans"/>
                <a:cs typeface="Open Sans"/>
                <a:sym typeface="Open Sans"/>
              </a:rPr>
              <a:t> ambitionne de transformer la gestion des bibliothèques en une expérience moderne et accessible. Ce projet fil rouge, avec React.js et Laravel, reflète notre engagement à optimiser l’organisation des ressources éducatives au Maroc, tout en ouvrant la voie à de futures innovations.</a:t>
            </a:r>
          </a:p>
        </p:txBody>
      </p:sp>
      <p:sp>
        <p:nvSpPr>
          <p:cNvPr name="TextBox 3" id="3"/>
          <p:cNvSpPr txBox="true"/>
          <p:nvPr/>
        </p:nvSpPr>
        <p:spPr>
          <a:xfrm rot="0">
            <a:off x="5437740" y="2941927"/>
            <a:ext cx="7412520" cy="1219200"/>
          </a:xfrm>
          <a:prstGeom prst="rect">
            <a:avLst/>
          </a:prstGeom>
        </p:spPr>
        <p:txBody>
          <a:bodyPr anchor="t" rtlCol="false" tIns="0" lIns="0" bIns="0" rIns="0">
            <a:spAutoFit/>
          </a:bodyPr>
          <a:lstStyle/>
          <a:p>
            <a:pPr algn="ctr" marL="0" indent="0" lvl="0">
              <a:lnSpc>
                <a:spcPts val="9600"/>
              </a:lnSpc>
              <a:spcBef>
                <a:spcPct val="0"/>
              </a:spcBef>
            </a:pPr>
            <a:r>
              <a:rPr lang="en-US" b="true" sz="8000">
                <a:solidFill>
                  <a:srgbClr val="6B4423"/>
                </a:solidFill>
                <a:latin typeface="Open Sans Bold"/>
                <a:ea typeface="Open Sans Bold"/>
                <a:cs typeface="Open Sans Bold"/>
                <a:sym typeface="Open Sans Bold"/>
              </a:rPr>
              <a:t>C</a:t>
            </a:r>
            <a:r>
              <a:rPr lang="en-US" b="true" sz="8000">
                <a:solidFill>
                  <a:srgbClr val="6B4423"/>
                </a:solidFill>
                <a:latin typeface="Open Sans Bold"/>
                <a:ea typeface="Open Sans Bold"/>
                <a:cs typeface="Open Sans Bold"/>
                <a:sym typeface="Open Sans Bold"/>
              </a:rPr>
              <a:t>onclusion</a:t>
            </a:r>
          </a:p>
        </p:txBody>
      </p:sp>
      <p:sp>
        <p:nvSpPr>
          <p:cNvPr name="Freeform 4" id="4"/>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2"/>
            <a:stretch>
              <a:fillRect l="0" t="0" r="0" b="0"/>
            </a:stretch>
          </a:blipFill>
        </p:spPr>
      </p:sp>
      <p:sp>
        <p:nvSpPr>
          <p:cNvPr name="Freeform 5" id="5"/>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3"/>
            <a:stretch>
              <a:fillRect l="0" t="0" r="0" b="0"/>
            </a:stretch>
          </a:blipFill>
        </p:spPr>
      </p:sp>
      <p:sp>
        <p:nvSpPr>
          <p:cNvPr name="Freeform 6" id="6"/>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71525" y="2983865"/>
            <a:ext cx="16744950" cy="3756025"/>
          </a:xfrm>
          <a:prstGeom prst="rect">
            <a:avLst/>
          </a:prstGeom>
        </p:spPr>
        <p:txBody>
          <a:bodyPr anchor="t" rtlCol="false" tIns="0" lIns="0" bIns="0" rIns="0">
            <a:spAutoFit/>
          </a:bodyPr>
          <a:lstStyle/>
          <a:p>
            <a:pPr algn="ctr" marL="0" indent="0" lvl="0">
              <a:lnSpc>
                <a:spcPts val="30799"/>
              </a:lnSpc>
              <a:spcBef>
                <a:spcPct val="0"/>
              </a:spcBef>
            </a:pPr>
            <a:r>
              <a:rPr lang="en-US" b="true" sz="21999" u="none">
                <a:solidFill>
                  <a:srgbClr val="6B4423"/>
                </a:solidFill>
                <a:latin typeface="Open Sans Bold"/>
                <a:ea typeface="Open Sans Bold"/>
                <a:cs typeface="Open Sans Bold"/>
                <a:sym typeface="Open Sans Bold"/>
              </a:rPr>
              <a:t>Merci !</a:t>
            </a:r>
          </a:p>
        </p:txBody>
      </p:sp>
      <p:sp>
        <p:nvSpPr>
          <p:cNvPr name="Freeform 3" id="3"/>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2"/>
            <a:stretch>
              <a:fillRect l="0" t="0" r="0" b="0"/>
            </a:stretch>
          </a:blipFill>
        </p:spPr>
      </p:sp>
      <p:sp>
        <p:nvSpPr>
          <p:cNvPr name="Freeform 4" id="4"/>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3"/>
            <a:stretch>
              <a:fillRect l="0" t="0" r="0" b="0"/>
            </a:stretch>
          </a:blipFill>
        </p:spPr>
      </p:sp>
      <p:sp>
        <p:nvSpPr>
          <p:cNvPr name="Freeform 5" id="5"/>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125728" y="0"/>
            <a:ext cx="10324544" cy="10287000"/>
          </a:xfrm>
          <a:custGeom>
            <a:avLst/>
            <a:gdLst/>
            <a:ahLst/>
            <a:cxnLst/>
            <a:rect r="r" b="b" t="t" l="l"/>
            <a:pathLst>
              <a:path h="10287000" w="10324544">
                <a:moveTo>
                  <a:pt x="0" y="0"/>
                </a:moveTo>
                <a:lnTo>
                  <a:pt x="10324544" y="0"/>
                </a:lnTo>
                <a:lnTo>
                  <a:pt x="1032454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4"/>
            <a:stretch>
              <a:fillRect l="0" t="0" r="0" b="0"/>
            </a:stretch>
          </a:blipFill>
        </p:spPr>
      </p:sp>
      <p:sp>
        <p:nvSpPr>
          <p:cNvPr name="Freeform 4" id="4"/>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5"/>
            <a:stretch>
              <a:fillRect l="0" t="0" r="0" b="0"/>
            </a:stretch>
          </a:blipFill>
        </p:spPr>
      </p:sp>
      <p:sp>
        <p:nvSpPr>
          <p:cNvPr name="Freeform 5" id="5"/>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023905" y="1740681"/>
            <a:ext cx="7120095" cy="1057275"/>
          </a:xfrm>
          <a:prstGeom prst="rect">
            <a:avLst/>
          </a:prstGeom>
        </p:spPr>
        <p:txBody>
          <a:bodyPr anchor="t" rtlCol="false" tIns="0" lIns="0" bIns="0" rIns="0">
            <a:spAutoFit/>
          </a:bodyPr>
          <a:lstStyle/>
          <a:p>
            <a:pPr algn="l" marL="0" indent="0" lvl="0">
              <a:lnSpc>
                <a:spcPts val="8399"/>
              </a:lnSpc>
            </a:pPr>
            <a:r>
              <a:rPr lang="en-US" b="true" sz="6999">
                <a:solidFill>
                  <a:srgbClr val="000000"/>
                </a:solidFill>
                <a:latin typeface="Open Sans Bold"/>
                <a:ea typeface="Open Sans Bold"/>
                <a:cs typeface="Open Sans Bold"/>
                <a:sym typeface="Open Sans Bold"/>
              </a:rPr>
              <a:t>Sommaire</a:t>
            </a:r>
          </a:p>
        </p:txBody>
      </p:sp>
      <p:sp>
        <p:nvSpPr>
          <p:cNvPr name="TextBox 7" id="7"/>
          <p:cNvSpPr txBox="true"/>
          <p:nvPr/>
        </p:nvSpPr>
        <p:spPr>
          <a:xfrm rot="0">
            <a:off x="1828572" y="3664731"/>
            <a:ext cx="4251723" cy="542925"/>
          </a:xfrm>
          <a:prstGeom prst="rect">
            <a:avLst/>
          </a:prstGeom>
        </p:spPr>
        <p:txBody>
          <a:bodyPr anchor="t" rtlCol="false" tIns="0" lIns="0" bIns="0" rIns="0">
            <a:spAutoFit/>
          </a:bodyPr>
          <a:lstStyle/>
          <a:p>
            <a:pPr algn="l" marL="0" indent="0" lvl="0">
              <a:lnSpc>
                <a:spcPts val="4320"/>
              </a:lnSpc>
            </a:pPr>
            <a:r>
              <a:rPr lang="en-US" b="true" sz="3600">
                <a:solidFill>
                  <a:srgbClr val="000000"/>
                </a:solidFill>
                <a:latin typeface="Open Sans Bold"/>
                <a:ea typeface="Open Sans Bold"/>
                <a:cs typeface="Open Sans Bold"/>
                <a:sym typeface="Open Sans Bold"/>
              </a:rPr>
              <a:t>Introduction</a:t>
            </a:r>
          </a:p>
        </p:txBody>
      </p:sp>
      <p:sp>
        <p:nvSpPr>
          <p:cNvPr name="TextBox 8" id="8"/>
          <p:cNvSpPr txBox="true"/>
          <p:nvPr/>
        </p:nvSpPr>
        <p:spPr>
          <a:xfrm rot="0">
            <a:off x="7686676" y="3664731"/>
            <a:ext cx="7513861" cy="542925"/>
          </a:xfrm>
          <a:prstGeom prst="rect">
            <a:avLst/>
          </a:prstGeom>
        </p:spPr>
        <p:txBody>
          <a:bodyPr anchor="t" rtlCol="false" tIns="0" lIns="0" bIns="0" rIns="0">
            <a:spAutoFit/>
          </a:bodyPr>
          <a:lstStyle/>
          <a:p>
            <a:pPr algn="l" marL="0" indent="0" lvl="0">
              <a:lnSpc>
                <a:spcPts val="4320"/>
              </a:lnSpc>
            </a:pPr>
            <a:r>
              <a:rPr lang="en-US" b="true" sz="3600">
                <a:solidFill>
                  <a:srgbClr val="000000"/>
                </a:solidFill>
                <a:latin typeface="Open Sans Bold"/>
                <a:ea typeface="Open Sans Bold"/>
                <a:cs typeface="Open Sans Bold"/>
                <a:sym typeface="Open Sans Bold"/>
              </a:rPr>
              <a:t>Services de la Plateforme</a:t>
            </a:r>
          </a:p>
        </p:txBody>
      </p:sp>
      <p:sp>
        <p:nvSpPr>
          <p:cNvPr name="TextBox 9" id="9"/>
          <p:cNvSpPr txBox="true"/>
          <p:nvPr/>
        </p:nvSpPr>
        <p:spPr>
          <a:xfrm rot="0">
            <a:off x="1828572" y="7895028"/>
            <a:ext cx="4670776" cy="542925"/>
          </a:xfrm>
          <a:prstGeom prst="rect">
            <a:avLst/>
          </a:prstGeom>
        </p:spPr>
        <p:txBody>
          <a:bodyPr anchor="t" rtlCol="false" tIns="0" lIns="0" bIns="0" rIns="0">
            <a:spAutoFit/>
          </a:bodyPr>
          <a:lstStyle/>
          <a:p>
            <a:pPr algn="l" marL="0" indent="0" lvl="0">
              <a:lnSpc>
                <a:spcPts val="4320"/>
              </a:lnSpc>
            </a:pPr>
            <a:r>
              <a:rPr lang="en-US" b="true" sz="3600">
                <a:solidFill>
                  <a:srgbClr val="000000"/>
                </a:solidFill>
                <a:latin typeface="Open Sans Bold"/>
                <a:ea typeface="Open Sans Bold"/>
                <a:cs typeface="Open Sans Bold"/>
                <a:sym typeface="Open Sans Bold"/>
              </a:rPr>
              <a:t>Objectifs du Projet</a:t>
            </a:r>
          </a:p>
        </p:txBody>
      </p:sp>
      <p:sp>
        <p:nvSpPr>
          <p:cNvPr name="TextBox 10" id="10"/>
          <p:cNvSpPr txBox="true"/>
          <p:nvPr/>
        </p:nvSpPr>
        <p:spPr>
          <a:xfrm rot="0">
            <a:off x="1828572" y="6485328"/>
            <a:ext cx="4251723" cy="542925"/>
          </a:xfrm>
          <a:prstGeom prst="rect">
            <a:avLst/>
          </a:prstGeom>
        </p:spPr>
        <p:txBody>
          <a:bodyPr anchor="t" rtlCol="false" tIns="0" lIns="0" bIns="0" rIns="0">
            <a:spAutoFit/>
          </a:bodyPr>
          <a:lstStyle/>
          <a:p>
            <a:pPr algn="l" marL="0" indent="0" lvl="0">
              <a:lnSpc>
                <a:spcPts val="4320"/>
              </a:lnSpc>
            </a:pPr>
            <a:r>
              <a:rPr lang="en-US" b="true" sz="3600">
                <a:solidFill>
                  <a:srgbClr val="000000"/>
                </a:solidFill>
                <a:latin typeface="Open Sans Bold"/>
                <a:ea typeface="Open Sans Bold"/>
                <a:cs typeface="Open Sans Bold"/>
                <a:sym typeface="Open Sans Bold"/>
              </a:rPr>
              <a:t>Solution</a:t>
            </a:r>
          </a:p>
        </p:txBody>
      </p:sp>
      <p:sp>
        <p:nvSpPr>
          <p:cNvPr name="TextBox 11" id="11"/>
          <p:cNvSpPr txBox="true"/>
          <p:nvPr/>
        </p:nvSpPr>
        <p:spPr>
          <a:xfrm rot="0">
            <a:off x="1828572" y="5075628"/>
            <a:ext cx="4251723" cy="542925"/>
          </a:xfrm>
          <a:prstGeom prst="rect">
            <a:avLst/>
          </a:prstGeom>
        </p:spPr>
        <p:txBody>
          <a:bodyPr anchor="t" rtlCol="false" tIns="0" lIns="0" bIns="0" rIns="0">
            <a:spAutoFit/>
          </a:bodyPr>
          <a:lstStyle/>
          <a:p>
            <a:pPr algn="l" marL="0" indent="0" lvl="0">
              <a:lnSpc>
                <a:spcPts val="4320"/>
              </a:lnSpc>
            </a:pPr>
            <a:r>
              <a:rPr lang="en-US" b="true" sz="3600">
                <a:solidFill>
                  <a:srgbClr val="000000"/>
                </a:solidFill>
                <a:latin typeface="Open Sans Bold"/>
                <a:ea typeface="Open Sans Bold"/>
                <a:cs typeface="Open Sans Bold"/>
                <a:sym typeface="Open Sans Bold"/>
              </a:rPr>
              <a:t>Problematique</a:t>
            </a:r>
          </a:p>
        </p:txBody>
      </p:sp>
      <p:sp>
        <p:nvSpPr>
          <p:cNvPr name="TextBox 12" id="12"/>
          <p:cNvSpPr txBox="true"/>
          <p:nvPr/>
        </p:nvSpPr>
        <p:spPr>
          <a:xfrm rot="0">
            <a:off x="7686676" y="5075628"/>
            <a:ext cx="6107590" cy="542925"/>
          </a:xfrm>
          <a:prstGeom prst="rect">
            <a:avLst/>
          </a:prstGeom>
        </p:spPr>
        <p:txBody>
          <a:bodyPr anchor="t" rtlCol="false" tIns="0" lIns="0" bIns="0" rIns="0">
            <a:spAutoFit/>
          </a:bodyPr>
          <a:lstStyle/>
          <a:p>
            <a:pPr algn="l" marL="0" indent="0" lvl="0">
              <a:lnSpc>
                <a:spcPts val="4320"/>
              </a:lnSpc>
            </a:pPr>
            <a:r>
              <a:rPr lang="en-US" b="true" sz="3600">
                <a:solidFill>
                  <a:srgbClr val="000000"/>
                </a:solidFill>
                <a:latin typeface="Open Sans Bold"/>
                <a:ea typeface="Open Sans Bold"/>
                <a:cs typeface="Open Sans Bold"/>
                <a:sym typeface="Open Sans Bold"/>
              </a:rPr>
              <a:t>Technologies Utilisées</a:t>
            </a:r>
          </a:p>
        </p:txBody>
      </p:sp>
      <p:sp>
        <p:nvSpPr>
          <p:cNvPr name="TextBox 13" id="13"/>
          <p:cNvSpPr txBox="true"/>
          <p:nvPr/>
        </p:nvSpPr>
        <p:spPr>
          <a:xfrm rot="0">
            <a:off x="7686676" y="7895028"/>
            <a:ext cx="4251723" cy="542925"/>
          </a:xfrm>
          <a:prstGeom prst="rect">
            <a:avLst/>
          </a:prstGeom>
        </p:spPr>
        <p:txBody>
          <a:bodyPr anchor="t" rtlCol="false" tIns="0" lIns="0" bIns="0" rIns="0">
            <a:spAutoFit/>
          </a:bodyPr>
          <a:lstStyle/>
          <a:p>
            <a:pPr algn="l" marL="0" indent="0" lvl="0">
              <a:lnSpc>
                <a:spcPts val="4320"/>
              </a:lnSpc>
            </a:pPr>
            <a:r>
              <a:rPr lang="en-US" b="true" sz="3600">
                <a:solidFill>
                  <a:srgbClr val="000000"/>
                </a:solidFill>
                <a:latin typeface="Open Sans Bold"/>
                <a:ea typeface="Open Sans Bold"/>
                <a:cs typeface="Open Sans Bold"/>
                <a:sym typeface="Open Sans Bold"/>
              </a:rPr>
              <a:t>Conclusion</a:t>
            </a:r>
          </a:p>
        </p:txBody>
      </p:sp>
      <p:sp>
        <p:nvSpPr>
          <p:cNvPr name="TextBox 14" id="14"/>
          <p:cNvSpPr txBox="true"/>
          <p:nvPr/>
        </p:nvSpPr>
        <p:spPr>
          <a:xfrm rot="0">
            <a:off x="7686676" y="6485328"/>
            <a:ext cx="6971886" cy="542925"/>
          </a:xfrm>
          <a:prstGeom prst="rect">
            <a:avLst/>
          </a:prstGeom>
        </p:spPr>
        <p:txBody>
          <a:bodyPr anchor="t" rtlCol="false" tIns="0" lIns="0" bIns="0" rIns="0">
            <a:spAutoFit/>
          </a:bodyPr>
          <a:lstStyle/>
          <a:p>
            <a:pPr algn="l" marL="0" indent="0" lvl="0">
              <a:lnSpc>
                <a:spcPts val="4320"/>
              </a:lnSpc>
            </a:pPr>
            <a:r>
              <a:rPr lang="en-US" b="true" sz="3600">
                <a:solidFill>
                  <a:srgbClr val="000000"/>
                </a:solidFill>
                <a:latin typeface="Open Sans Bold"/>
                <a:ea typeface="Open Sans Bold"/>
                <a:cs typeface="Open Sans Bold"/>
                <a:sym typeface="Open Sans Bold"/>
              </a:rPr>
              <a:t>Planification et Conception</a:t>
            </a:r>
          </a:p>
        </p:txBody>
      </p:sp>
      <p:sp>
        <p:nvSpPr>
          <p:cNvPr name="TextBox 15" id="15"/>
          <p:cNvSpPr txBox="true"/>
          <p:nvPr/>
        </p:nvSpPr>
        <p:spPr>
          <a:xfrm rot="0">
            <a:off x="1028700" y="3665928"/>
            <a:ext cx="832726" cy="542925"/>
          </a:xfrm>
          <a:prstGeom prst="rect">
            <a:avLst/>
          </a:prstGeom>
        </p:spPr>
        <p:txBody>
          <a:bodyPr anchor="t" rtlCol="false" tIns="0" lIns="0" bIns="0" rIns="0">
            <a:spAutoFit/>
          </a:bodyPr>
          <a:lstStyle/>
          <a:p>
            <a:pPr algn="l" marL="0" indent="0" lvl="0">
              <a:lnSpc>
                <a:spcPts val="4320"/>
              </a:lnSpc>
            </a:pPr>
            <a:r>
              <a:rPr lang="en-US" b="true" sz="3600">
                <a:solidFill>
                  <a:srgbClr val="502806"/>
                </a:solidFill>
                <a:latin typeface="Open Sans Bold"/>
                <a:ea typeface="Open Sans Bold"/>
                <a:cs typeface="Open Sans Bold"/>
                <a:sym typeface="Open Sans Bold"/>
              </a:rPr>
              <a:t>01.</a:t>
            </a:r>
          </a:p>
        </p:txBody>
      </p:sp>
      <p:sp>
        <p:nvSpPr>
          <p:cNvPr name="TextBox 16" id="16"/>
          <p:cNvSpPr txBox="true"/>
          <p:nvPr/>
        </p:nvSpPr>
        <p:spPr>
          <a:xfrm rot="0">
            <a:off x="6853950" y="7895028"/>
            <a:ext cx="832726" cy="542925"/>
          </a:xfrm>
          <a:prstGeom prst="rect">
            <a:avLst/>
          </a:prstGeom>
        </p:spPr>
        <p:txBody>
          <a:bodyPr anchor="t" rtlCol="false" tIns="0" lIns="0" bIns="0" rIns="0">
            <a:spAutoFit/>
          </a:bodyPr>
          <a:lstStyle/>
          <a:p>
            <a:pPr algn="l" marL="0" indent="0" lvl="0">
              <a:lnSpc>
                <a:spcPts val="4320"/>
              </a:lnSpc>
            </a:pPr>
            <a:r>
              <a:rPr lang="en-US" b="true" sz="3600">
                <a:solidFill>
                  <a:srgbClr val="502806"/>
                </a:solidFill>
                <a:latin typeface="Open Sans Bold"/>
                <a:ea typeface="Open Sans Bold"/>
                <a:cs typeface="Open Sans Bold"/>
                <a:sym typeface="Open Sans Bold"/>
              </a:rPr>
              <a:t>08.</a:t>
            </a:r>
          </a:p>
        </p:txBody>
      </p:sp>
      <p:sp>
        <p:nvSpPr>
          <p:cNvPr name="TextBox 17" id="17"/>
          <p:cNvSpPr txBox="true"/>
          <p:nvPr/>
        </p:nvSpPr>
        <p:spPr>
          <a:xfrm rot="0">
            <a:off x="6853950" y="6485328"/>
            <a:ext cx="832726" cy="542925"/>
          </a:xfrm>
          <a:prstGeom prst="rect">
            <a:avLst/>
          </a:prstGeom>
        </p:spPr>
        <p:txBody>
          <a:bodyPr anchor="t" rtlCol="false" tIns="0" lIns="0" bIns="0" rIns="0">
            <a:spAutoFit/>
          </a:bodyPr>
          <a:lstStyle/>
          <a:p>
            <a:pPr algn="l" marL="0" indent="0" lvl="0">
              <a:lnSpc>
                <a:spcPts val="4320"/>
              </a:lnSpc>
            </a:pPr>
            <a:r>
              <a:rPr lang="en-US" b="true" sz="3600">
                <a:solidFill>
                  <a:srgbClr val="502806"/>
                </a:solidFill>
                <a:latin typeface="Open Sans Bold"/>
                <a:ea typeface="Open Sans Bold"/>
                <a:cs typeface="Open Sans Bold"/>
                <a:sym typeface="Open Sans Bold"/>
              </a:rPr>
              <a:t>07.</a:t>
            </a:r>
          </a:p>
        </p:txBody>
      </p:sp>
      <p:sp>
        <p:nvSpPr>
          <p:cNvPr name="TextBox 18" id="18"/>
          <p:cNvSpPr txBox="true"/>
          <p:nvPr/>
        </p:nvSpPr>
        <p:spPr>
          <a:xfrm rot="0">
            <a:off x="1028700" y="6485328"/>
            <a:ext cx="832726" cy="542925"/>
          </a:xfrm>
          <a:prstGeom prst="rect">
            <a:avLst/>
          </a:prstGeom>
        </p:spPr>
        <p:txBody>
          <a:bodyPr anchor="t" rtlCol="false" tIns="0" lIns="0" bIns="0" rIns="0">
            <a:spAutoFit/>
          </a:bodyPr>
          <a:lstStyle/>
          <a:p>
            <a:pPr algn="l" marL="0" indent="0" lvl="0">
              <a:lnSpc>
                <a:spcPts val="4320"/>
              </a:lnSpc>
            </a:pPr>
            <a:r>
              <a:rPr lang="en-US" b="true" sz="3600">
                <a:solidFill>
                  <a:srgbClr val="502806"/>
                </a:solidFill>
                <a:latin typeface="Open Sans Bold"/>
                <a:ea typeface="Open Sans Bold"/>
                <a:cs typeface="Open Sans Bold"/>
                <a:sym typeface="Open Sans Bold"/>
              </a:rPr>
              <a:t>03.</a:t>
            </a:r>
          </a:p>
        </p:txBody>
      </p:sp>
      <p:sp>
        <p:nvSpPr>
          <p:cNvPr name="TextBox 19" id="19"/>
          <p:cNvSpPr txBox="true"/>
          <p:nvPr/>
        </p:nvSpPr>
        <p:spPr>
          <a:xfrm rot="0">
            <a:off x="1069537" y="5075628"/>
            <a:ext cx="832726" cy="542925"/>
          </a:xfrm>
          <a:prstGeom prst="rect">
            <a:avLst/>
          </a:prstGeom>
        </p:spPr>
        <p:txBody>
          <a:bodyPr anchor="t" rtlCol="false" tIns="0" lIns="0" bIns="0" rIns="0">
            <a:spAutoFit/>
          </a:bodyPr>
          <a:lstStyle/>
          <a:p>
            <a:pPr algn="l" marL="0" indent="0" lvl="0">
              <a:lnSpc>
                <a:spcPts val="4320"/>
              </a:lnSpc>
            </a:pPr>
            <a:r>
              <a:rPr lang="en-US" b="true" sz="3600">
                <a:solidFill>
                  <a:srgbClr val="502806"/>
                </a:solidFill>
                <a:latin typeface="Open Sans Bold"/>
                <a:ea typeface="Open Sans Bold"/>
                <a:cs typeface="Open Sans Bold"/>
                <a:sym typeface="Open Sans Bold"/>
              </a:rPr>
              <a:t>02.</a:t>
            </a:r>
          </a:p>
        </p:txBody>
      </p:sp>
      <p:sp>
        <p:nvSpPr>
          <p:cNvPr name="TextBox 20" id="20"/>
          <p:cNvSpPr txBox="true"/>
          <p:nvPr/>
        </p:nvSpPr>
        <p:spPr>
          <a:xfrm rot="0">
            <a:off x="6853950" y="5075628"/>
            <a:ext cx="832726" cy="542925"/>
          </a:xfrm>
          <a:prstGeom prst="rect">
            <a:avLst/>
          </a:prstGeom>
        </p:spPr>
        <p:txBody>
          <a:bodyPr anchor="t" rtlCol="false" tIns="0" lIns="0" bIns="0" rIns="0">
            <a:spAutoFit/>
          </a:bodyPr>
          <a:lstStyle/>
          <a:p>
            <a:pPr algn="l" marL="0" indent="0" lvl="0">
              <a:lnSpc>
                <a:spcPts val="4320"/>
              </a:lnSpc>
            </a:pPr>
            <a:r>
              <a:rPr lang="en-US" b="true" sz="3600">
                <a:solidFill>
                  <a:srgbClr val="502806"/>
                </a:solidFill>
                <a:latin typeface="Open Sans Bold"/>
                <a:ea typeface="Open Sans Bold"/>
                <a:cs typeface="Open Sans Bold"/>
                <a:sym typeface="Open Sans Bold"/>
              </a:rPr>
              <a:t>06.</a:t>
            </a:r>
          </a:p>
        </p:txBody>
      </p:sp>
      <p:sp>
        <p:nvSpPr>
          <p:cNvPr name="TextBox 21" id="21"/>
          <p:cNvSpPr txBox="true"/>
          <p:nvPr/>
        </p:nvSpPr>
        <p:spPr>
          <a:xfrm rot="0">
            <a:off x="6853950" y="3664731"/>
            <a:ext cx="832726" cy="542925"/>
          </a:xfrm>
          <a:prstGeom prst="rect">
            <a:avLst/>
          </a:prstGeom>
        </p:spPr>
        <p:txBody>
          <a:bodyPr anchor="t" rtlCol="false" tIns="0" lIns="0" bIns="0" rIns="0">
            <a:spAutoFit/>
          </a:bodyPr>
          <a:lstStyle/>
          <a:p>
            <a:pPr algn="l" marL="0" indent="0" lvl="0">
              <a:lnSpc>
                <a:spcPts val="4320"/>
              </a:lnSpc>
            </a:pPr>
            <a:r>
              <a:rPr lang="en-US" b="true" sz="3600">
                <a:solidFill>
                  <a:srgbClr val="502806"/>
                </a:solidFill>
                <a:latin typeface="Open Sans Bold"/>
                <a:ea typeface="Open Sans Bold"/>
                <a:cs typeface="Open Sans Bold"/>
                <a:sym typeface="Open Sans Bold"/>
              </a:rPr>
              <a:t>05.</a:t>
            </a:r>
          </a:p>
        </p:txBody>
      </p:sp>
      <p:sp>
        <p:nvSpPr>
          <p:cNvPr name="TextBox 22" id="22"/>
          <p:cNvSpPr txBox="true"/>
          <p:nvPr/>
        </p:nvSpPr>
        <p:spPr>
          <a:xfrm rot="0">
            <a:off x="995846" y="7895028"/>
            <a:ext cx="832726" cy="542925"/>
          </a:xfrm>
          <a:prstGeom prst="rect">
            <a:avLst/>
          </a:prstGeom>
        </p:spPr>
        <p:txBody>
          <a:bodyPr anchor="t" rtlCol="false" tIns="0" lIns="0" bIns="0" rIns="0">
            <a:spAutoFit/>
          </a:bodyPr>
          <a:lstStyle/>
          <a:p>
            <a:pPr algn="l" marL="0" indent="0" lvl="0">
              <a:lnSpc>
                <a:spcPts val="4320"/>
              </a:lnSpc>
            </a:pPr>
            <a:r>
              <a:rPr lang="en-US" b="true" sz="3600">
                <a:solidFill>
                  <a:srgbClr val="502806"/>
                </a:solidFill>
                <a:latin typeface="Open Sans Bold"/>
                <a:ea typeface="Open Sans Bold"/>
                <a:cs typeface="Open Sans Bold"/>
                <a:sym typeface="Open Sans Bold"/>
              </a:rPr>
              <a:t>04.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0" t="7812" r="0" b="7812"/>
            <a:stretch>
              <a:fillRect/>
            </a:stretch>
          </p:blipFill>
          <p:spPr>
            <a:xfrm flipH="false" flipV="false">
              <a:off x="0" y="0"/>
              <a:ext cx="12192000" cy="13716000"/>
            </a:xfrm>
            <a:prstGeom prst="rect">
              <a:avLst/>
            </a:prstGeom>
          </p:spPr>
        </p:pic>
      </p:grpSp>
      <p:sp>
        <p:nvSpPr>
          <p:cNvPr name="Freeform 4" id="4"/>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3"/>
            <a:stretch>
              <a:fillRect l="0" t="0" r="0" b="0"/>
            </a:stretch>
          </a:blipFill>
        </p:spPr>
      </p:sp>
      <p:sp>
        <p:nvSpPr>
          <p:cNvPr name="Freeform 5" id="5"/>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4"/>
            <a:stretch>
              <a:fillRect l="0" t="0" r="0" b="0"/>
            </a:stretch>
          </a:blipFill>
        </p:spPr>
      </p:sp>
      <p:sp>
        <p:nvSpPr>
          <p:cNvPr name="Freeform 6" id="6"/>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5076825"/>
            <a:ext cx="7205098" cy="3837623"/>
          </a:xfrm>
          <a:prstGeom prst="rect">
            <a:avLst/>
          </a:prstGeom>
        </p:spPr>
        <p:txBody>
          <a:bodyPr anchor="t" rtlCol="false" tIns="0" lIns="0" bIns="0" rIns="0">
            <a:spAutoFit/>
          </a:bodyPr>
          <a:lstStyle/>
          <a:p>
            <a:pPr algn="l" marL="0" indent="0" lvl="0">
              <a:lnSpc>
                <a:spcPts val="3412"/>
              </a:lnSpc>
              <a:spcBef>
                <a:spcPct val="0"/>
              </a:spcBef>
            </a:pPr>
            <a:r>
              <a:rPr lang="en-US" b="true" sz="2274">
                <a:solidFill>
                  <a:srgbClr val="000000"/>
                </a:solidFill>
                <a:latin typeface="Open Sans Bold"/>
                <a:ea typeface="Open Sans Bold"/>
                <a:cs typeface="Open Sans Bold"/>
                <a:sym typeface="Open Sans Bold"/>
              </a:rPr>
              <a:t>Bibli</a:t>
            </a:r>
            <a:r>
              <a:rPr lang="en-US" b="true" sz="2274">
                <a:solidFill>
                  <a:srgbClr val="000000"/>
                </a:solidFill>
                <a:latin typeface="Open Sans Bold"/>
                <a:ea typeface="Open Sans Bold"/>
                <a:cs typeface="Open Sans Bold"/>
                <a:sym typeface="Open Sans Bold"/>
              </a:rPr>
              <a:t>onix </a:t>
            </a:r>
            <a:r>
              <a:rPr lang="en-US" sz="2274">
                <a:solidFill>
                  <a:srgbClr val="000000"/>
                </a:solidFill>
                <a:latin typeface="Open Sans"/>
                <a:ea typeface="Open Sans"/>
                <a:cs typeface="Open Sans"/>
                <a:sym typeface="Open Sans"/>
              </a:rPr>
              <a:t>est une plateforme innovante conçue pour la gestion des livres dans les bibliothèques. Inspirée par une passion pour l’organisation de l’information et les ressources éducatives, elle vise à offrir une expérience fluide aux bibliothécaires, administrateurs, membres et écrivains. Ce projet fil rouge, destiné au marché marocain, met l’accent sur un design réactif accessible depuis les mobiles.</a:t>
            </a:r>
          </a:p>
          <a:p>
            <a:pPr algn="l" marL="0" indent="0" lvl="0">
              <a:lnSpc>
                <a:spcPts val="3412"/>
              </a:lnSpc>
              <a:spcBef>
                <a:spcPct val="0"/>
              </a:spcBef>
            </a:pPr>
          </a:p>
        </p:txBody>
      </p:sp>
      <p:sp>
        <p:nvSpPr>
          <p:cNvPr name="TextBox 8" id="8"/>
          <p:cNvSpPr txBox="true"/>
          <p:nvPr/>
        </p:nvSpPr>
        <p:spPr>
          <a:xfrm rot="0">
            <a:off x="525824" y="2760685"/>
            <a:ext cx="7707974" cy="121920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6B4423"/>
                </a:solidFill>
                <a:latin typeface="Open Sans Bold"/>
                <a:ea typeface="Open Sans Bold"/>
                <a:cs typeface="Open Sans Bold"/>
                <a:sym typeface="Open Sans Bold"/>
              </a:rPr>
              <a:t>In</a:t>
            </a:r>
            <a:r>
              <a:rPr lang="en-US" b="true" sz="8000">
                <a:solidFill>
                  <a:srgbClr val="6B4423"/>
                </a:solidFill>
                <a:latin typeface="Open Sans Bold"/>
                <a:ea typeface="Open Sans Bold"/>
                <a:cs typeface="Open Sans Bold"/>
                <a:sym typeface="Open Sans Bold"/>
              </a:rPr>
              <a:t>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144000" y="1870270"/>
            <a:ext cx="7259166" cy="6546460"/>
            <a:chOff x="0" y="0"/>
            <a:chExt cx="9678889" cy="8728613"/>
          </a:xfrm>
        </p:grpSpPr>
        <p:pic>
          <p:nvPicPr>
            <p:cNvPr name="Picture 3" id="3"/>
            <p:cNvPicPr>
              <a:picLocks noChangeAspect="true"/>
            </p:cNvPicPr>
            <p:nvPr/>
          </p:nvPicPr>
          <p:blipFill>
            <a:blip r:embed="rId2"/>
            <a:srcRect l="0" t="4909" r="0" b="4909"/>
            <a:stretch>
              <a:fillRect/>
            </a:stretch>
          </p:blipFill>
          <p:spPr>
            <a:xfrm flipH="false" flipV="false">
              <a:off x="0" y="0"/>
              <a:ext cx="9678889" cy="8728613"/>
            </a:xfrm>
            <a:prstGeom prst="rect">
              <a:avLst/>
            </a:prstGeom>
          </p:spPr>
        </p:pic>
      </p:grpSp>
      <p:grpSp>
        <p:nvGrpSpPr>
          <p:cNvPr name="Group 4" id="4"/>
          <p:cNvGrpSpPr/>
          <p:nvPr/>
        </p:nvGrpSpPr>
        <p:grpSpPr>
          <a:xfrm rot="0">
            <a:off x="1884834" y="1870270"/>
            <a:ext cx="6386353" cy="6546460"/>
            <a:chOff x="0" y="0"/>
            <a:chExt cx="5907123" cy="6055216"/>
          </a:xfrm>
        </p:grpSpPr>
        <p:sp>
          <p:nvSpPr>
            <p:cNvPr name="Freeform 5" id="5"/>
            <p:cNvSpPr/>
            <p:nvPr/>
          </p:nvSpPr>
          <p:spPr>
            <a:xfrm flipH="false" flipV="false" rot="0">
              <a:off x="0" y="0"/>
              <a:ext cx="5907123" cy="6055216"/>
            </a:xfrm>
            <a:custGeom>
              <a:avLst/>
              <a:gdLst/>
              <a:ahLst/>
              <a:cxnLst/>
              <a:rect r="r" b="b" t="t" l="l"/>
              <a:pathLst>
                <a:path h="6055216" w="5907123">
                  <a:moveTo>
                    <a:pt x="5782663" y="6055216"/>
                  </a:moveTo>
                  <a:lnTo>
                    <a:pt x="124460" y="6055216"/>
                  </a:lnTo>
                  <a:cubicBezTo>
                    <a:pt x="55880" y="6055216"/>
                    <a:pt x="0" y="5999336"/>
                    <a:pt x="0" y="5930755"/>
                  </a:cubicBezTo>
                  <a:lnTo>
                    <a:pt x="0" y="124460"/>
                  </a:lnTo>
                  <a:cubicBezTo>
                    <a:pt x="0" y="55880"/>
                    <a:pt x="55880" y="0"/>
                    <a:pt x="124460" y="0"/>
                  </a:cubicBezTo>
                  <a:lnTo>
                    <a:pt x="5782663" y="0"/>
                  </a:lnTo>
                  <a:cubicBezTo>
                    <a:pt x="5851243" y="0"/>
                    <a:pt x="5907123" y="55880"/>
                    <a:pt x="5907123" y="124460"/>
                  </a:cubicBezTo>
                  <a:lnTo>
                    <a:pt x="5907123" y="5930756"/>
                  </a:lnTo>
                  <a:cubicBezTo>
                    <a:pt x="5907123" y="5999336"/>
                    <a:pt x="5851243" y="6055216"/>
                    <a:pt x="5782663" y="6055216"/>
                  </a:cubicBezTo>
                  <a:close/>
                </a:path>
              </a:pathLst>
            </a:custGeom>
            <a:solidFill>
              <a:srgbClr val="FFFFFF"/>
            </a:solidFill>
          </p:spPr>
        </p:sp>
      </p:grpSp>
      <p:sp>
        <p:nvSpPr>
          <p:cNvPr name="Freeform 6" id="6"/>
          <p:cNvSpPr/>
          <p:nvPr/>
        </p:nvSpPr>
        <p:spPr>
          <a:xfrm flipH="false" flipV="false" rot="0">
            <a:off x="2798952" y="3018207"/>
            <a:ext cx="831315" cy="574309"/>
          </a:xfrm>
          <a:custGeom>
            <a:avLst/>
            <a:gdLst/>
            <a:ahLst/>
            <a:cxnLst/>
            <a:rect r="r" b="b" t="t" l="l"/>
            <a:pathLst>
              <a:path h="574309" w="831315">
                <a:moveTo>
                  <a:pt x="0" y="0"/>
                </a:moveTo>
                <a:lnTo>
                  <a:pt x="831315" y="0"/>
                </a:lnTo>
                <a:lnTo>
                  <a:pt x="831315" y="574309"/>
                </a:lnTo>
                <a:lnTo>
                  <a:pt x="0" y="574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5"/>
            <a:stretch>
              <a:fillRect l="0" t="0" r="0" b="0"/>
            </a:stretch>
          </a:blipFill>
        </p:spPr>
      </p:sp>
      <p:sp>
        <p:nvSpPr>
          <p:cNvPr name="Freeform 8" id="8"/>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6"/>
            <a:stretch>
              <a:fillRect l="0" t="0" r="0" b="0"/>
            </a:stretch>
          </a:blipFill>
        </p:spPr>
      </p:sp>
      <p:sp>
        <p:nvSpPr>
          <p:cNvPr name="Freeform 9" id="9"/>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798952" y="4097242"/>
            <a:ext cx="4558115" cy="553403"/>
          </a:xfrm>
          <a:prstGeom prst="rect">
            <a:avLst/>
          </a:prstGeom>
        </p:spPr>
        <p:txBody>
          <a:bodyPr anchor="t" rtlCol="false" tIns="0" lIns="0" bIns="0" rIns="0">
            <a:spAutoFit/>
          </a:bodyPr>
          <a:lstStyle/>
          <a:p>
            <a:pPr algn="l" marL="0" indent="0" lvl="0">
              <a:lnSpc>
                <a:spcPts val="4207"/>
              </a:lnSpc>
              <a:spcBef>
                <a:spcPct val="0"/>
              </a:spcBef>
            </a:pPr>
            <a:r>
              <a:rPr lang="en-US" b="true" sz="3825" spc="-76">
                <a:solidFill>
                  <a:srgbClr val="6B4423"/>
                </a:solidFill>
                <a:latin typeface="Open Sans Bold"/>
                <a:ea typeface="Open Sans Bold"/>
                <a:cs typeface="Open Sans Bold"/>
                <a:sym typeface="Open Sans Bold"/>
              </a:rPr>
              <a:t>P</a:t>
            </a:r>
            <a:r>
              <a:rPr lang="en-US" b="true" sz="3825" spc="-76" u="none">
                <a:solidFill>
                  <a:srgbClr val="6B4423"/>
                </a:solidFill>
                <a:latin typeface="Open Sans Bold"/>
                <a:ea typeface="Open Sans Bold"/>
                <a:cs typeface="Open Sans Bold"/>
                <a:sym typeface="Open Sans Bold"/>
              </a:rPr>
              <a:t>roblématique</a:t>
            </a:r>
          </a:p>
        </p:txBody>
      </p:sp>
      <p:sp>
        <p:nvSpPr>
          <p:cNvPr name="TextBox 11" id="11"/>
          <p:cNvSpPr txBox="true"/>
          <p:nvPr/>
        </p:nvSpPr>
        <p:spPr>
          <a:xfrm rot="0">
            <a:off x="2465317" y="4827589"/>
            <a:ext cx="5225386" cy="33280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000000"/>
                </a:solidFill>
                <a:latin typeface="Open Sans"/>
                <a:ea typeface="Open Sans"/>
                <a:cs typeface="Open Sans"/>
                <a:sym typeface="Open Sans"/>
              </a:rPr>
              <a:t>Les b</a:t>
            </a:r>
            <a:r>
              <a:rPr lang="en-US" sz="2100" u="none">
                <a:solidFill>
                  <a:srgbClr val="000000"/>
                </a:solidFill>
                <a:latin typeface="Open Sans"/>
                <a:ea typeface="Open Sans"/>
                <a:cs typeface="Open Sans"/>
                <a:sym typeface="Open Sans"/>
              </a:rPr>
              <a:t>ibliothèques traditionnelles souffrent d’une gestion manuelle complexe, d’un accès limité aux ressources et d’une expérience utilisateur peu optimisée. Cela entrave l’efficacité des prêts, retours et catalogage, tout en excluant les utilisateurs occasionnels ou mobiles.</a:t>
            </a:r>
          </a:p>
          <a:p>
            <a:pPr algn="l" marL="0" indent="0" lvl="0">
              <a:lnSpc>
                <a:spcPts val="29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83066" y="1870270"/>
            <a:ext cx="7259166" cy="6546460"/>
            <a:chOff x="0" y="0"/>
            <a:chExt cx="9678889" cy="8728613"/>
          </a:xfrm>
        </p:grpSpPr>
        <p:pic>
          <p:nvPicPr>
            <p:cNvPr name="Picture 3" id="3"/>
            <p:cNvPicPr>
              <a:picLocks noChangeAspect="true"/>
            </p:cNvPicPr>
            <p:nvPr/>
          </p:nvPicPr>
          <p:blipFill>
            <a:blip r:embed="rId2"/>
            <a:srcRect l="0" t="4909" r="0" b="4909"/>
            <a:stretch>
              <a:fillRect/>
            </a:stretch>
          </p:blipFill>
          <p:spPr>
            <a:xfrm flipH="false" flipV="false">
              <a:off x="0" y="0"/>
              <a:ext cx="9678889" cy="8728613"/>
            </a:xfrm>
            <a:prstGeom prst="rect">
              <a:avLst/>
            </a:prstGeom>
          </p:spPr>
        </p:pic>
      </p:grpSp>
      <p:grpSp>
        <p:nvGrpSpPr>
          <p:cNvPr name="Group 4" id="4"/>
          <p:cNvGrpSpPr/>
          <p:nvPr/>
        </p:nvGrpSpPr>
        <p:grpSpPr>
          <a:xfrm rot="0">
            <a:off x="9580407" y="1870270"/>
            <a:ext cx="6386353" cy="6546460"/>
            <a:chOff x="0" y="0"/>
            <a:chExt cx="5907123" cy="6055216"/>
          </a:xfrm>
        </p:grpSpPr>
        <p:sp>
          <p:nvSpPr>
            <p:cNvPr name="Freeform 5" id="5"/>
            <p:cNvSpPr/>
            <p:nvPr/>
          </p:nvSpPr>
          <p:spPr>
            <a:xfrm flipH="false" flipV="false" rot="0">
              <a:off x="0" y="0"/>
              <a:ext cx="5907123" cy="6055216"/>
            </a:xfrm>
            <a:custGeom>
              <a:avLst/>
              <a:gdLst/>
              <a:ahLst/>
              <a:cxnLst/>
              <a:rect r="r" b="b" t="t" l="l"/>
              <a:pathLst>
                <a:path h="6055216" w="5907123">
                  <a:moveTo>
                    <a:pt x="5782663" y="6055216"/>
                  </a:moveTo>
                  <a:lnTo>
                    <a:pt x="124460" y="6055216"/>
                  </a:lnTo>
                  <a:cubicBezTo>
                    <a:pt x="55880" y="6055216"/>
                    <a:pt x="0" y="5999336"/>
                    <a:pt x="0" y="5930755"/>
                  </a:cubicBezTo>
                  <a:lnTo>
                    <a:pt x="0" y="124460"/>
                  </a:lnTo>
                  <a:cubicBezTo>
                    <a:pt x="0" y="55880"/>
                    <a:pt x="55880" y="0"/>
                    <a:pt x="124460" y="0"/>
                  </a:cubicBezTo>
                  <a:lnTo>
                    <a:pt x="5782663" y="0"/>
                  </a:lnTo>
                  <a:cubicBezTo>
                    <a:pt x="5851243" y="0"/>
                    <a:pt x="5907123" y="55880"/>
                    <a:pt x="5907123" y="124460"/>
                  </a:cubicBezTo>
                  <a:lnTo>
                    <a:pt x="5907123" y="5930756"/>
                  </a:lnTo>
                  <a:cubicBezTo>
                    <a:pt x="5907123" y="5999336"/>
                    <a:pt x="5851243" y="6055216"/>
                    <a:pt x="5782663" y="6055216"/>
                  </a:cubicBezTo>
                  <a:close/>
                </a:path>
              </a:pathLst>
            </a:custGeom>
            <a:solidFill>
              <a:srgbClr val="FFFFFF"/>
            </a:solidFill>
          </p:spPr>
        </p:sp>
      </p:grpSp>
      <p:sp>
        <p:nvSpPr>
          <p:cNvPr name="Freeform 6" id="6"/>
          <p:cNvSpPr/>
          <p:nvPr/>
        </p:nvSpPr>
        <p:spPr>
          <a:xfrm flipH="false" flipV="false" rot="0">
            <a:off x="10494526" y="3018207"/>
            <a:ext cx="831315" cy="574309"/>
          </a:xfrm>
          <a:custGeom>
            <a:avLst/>
            <a:gdLst/>
            <a:ahLst/>
            <a:cxnLst/>
            <a:rect r="r" b="b" t="t" l="l"/>
            <a:pathLst>
              <a:path h="574309" w="831315">
                <a:moveTo>
                  <a:pt x="0" y="0"/>
                </a:moveTo>
                <a:lnTo>
                  <a:pt x="831314" y="0"/>
                </a:lnTo>
                <a:lnTo>
                  <a:pt x="831314" y="574309"/>
                </a:lnTo>
                <a:lnTo>
                  <a:pt x="0" y="574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5"/>
            <a:stretch>
              <a:fillRect l="0" t="0" r="0" b="0"/>
            </a:stretch>
          </a:blipFill>
        </p:spPr>
      </p:sp>
      <p:sp>
        <p:nvSpPr>
          <p:cNvPr name="Freeform 8" id="8"/>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6"/>
            <a:stretch>
              <a:fillRect l="0" t="0" r="0" b="0"/>
            </a:stretch>
          </a:blipFill>
        </p:spPr>
      </p:sp>
      <p:sp>
        <p:nvSpPr>
          <p:cNvPr name="Freeform 9" id="9"/>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494526" y="4002865"/>
            <a:ext cx="4558115" cy="553403"/>
          </a:xfrm>
          <a:prstGeom prst="rect">
            <a:avLst/>
          </a:prstGeom>
        </p:spPr>
        <p:txBody>
          <a:bodyPr anchor="t" rtlCol="false" tIns="0" lIns="0" bIns="0" rIns="0">
            <a:spAutoFit/>
          </a:bodyPr>
          <a:lstStyle/>
          <a:p>
            <a:pPr algn="l" marL="0" indent="0" lvl="0">
              <a:lnSpc>
                <a:spcPts val="4207"/>
              </a:lnSpc>
              <a:spcBef>
                <a:spcPct val="0"/>
              </a:spcBef>
            </a:pPr>
            <a:r>
              <a:rPr lang="en-US" b="true" sz="3825" spc="-76">
                <a:solidFill>
                  <a:srgbClr val="6B4423"/>
                </a:solidFill>
                <a:latin typeface="Open Sans Bold"/>
                <a:ea typeface="Open Sans Bold"/>
                <a:cs typeface="Open Sans Bold"/>
                <a:sym typeface="Open Sans Bold"/>
              </a:rPr>
              <a:t>S</a:t>
            </a:r>
            <a:r>
              <a:rPr lang="en-US" b="true" sz="3825" spc="-76" u="none">
                <a:solidFill>
                  <a:srgbClr val="6B4423"/>
                </a:solidFill>
                <a:latin typeface="Open Sans Bold"/>
                <a:ea typeface="Open Sans Bold"/>
                <a:cs typeface="Open Sans Bold"/>
                <a:sym typeface="Open Sans Bold"/>
              </a:rPr>
              <a:t>olution</a:t>
            </a:r>
          </a:p>
        </p:txBody>
      </p:sp>
      <p:sp>
        <p:nvSpPr>
          <p:cNvPr name="TextBox 11" id="11"/>
          <p:cNvSpPr txBox="true"/>
          <p:nvPr/>
        </p:nvSpPr>
        <p:spPr>
          <a:xfrm rot="0">
            <a:off x="10177215" y="4899168"/>
            <a:ext cx="5192737" cy="33280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000000"/>
                </a:solidFill>
                <a:latin typeface="Open Sans"/>
                <a:ea typeface="Open Sans"/>
                <a:cs typeface="Open Sans"/>
                <a:sym typeface="Open Sans"/>
              </a:rPr>
              <a:t>Biblion</a:t>
            </a:r>
            <a:r>
              <a:rPr lang="en-US" sz="2100" u="none">
                <a:solidFill>
                  <a:srgbClr val="000000"/>
                </a:solidFill>
                <a:latin typeface="Open Sans"/>
                <a:ea typeface="Open Sans"/>
                <a:cs typeface="Open Sans"/>
                <a:sym typeface="Open Sans"/>
              </a:rPr>
              <a:t>ix propose une plateforme intuitive et inclusive permettant de gérer les livres, les emprunts et les utilisateurs. Elle offre une interface réactive, un catalogage simplifié, et des fonctionnalités adaptées à chaque rôle (visiteurs, lecteurs, auteurs, bibliothécaires, administrateurs).</a:t>
            </a:r>
          </a:p>
          <a:p>
            <a:pPr algn="l" marL="0" indent="0" lvl="0">
              <a:lnSpc>
                <a:spcPts val="294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616" t="0" r="5616" b="0"/>
            <a:stretch>
              <a:fillRect/>
            </a:stretch>
          </p:blipFill>
          <p:spPr>
            <a:xfrm flipH="false" flipV="false">
              <a:off x="0" y="0"/>
              <a:ext cx="12192000" cy="13716000"/>
            </a:xfrm>
            <a:prstGeom prst="rect">
              <a:avLst/>
            </a:prstGeom>
          </p:spPr>
        </p:pic>
      </p:grpSp>
      <p:sp>
        <p:nvSpPr>
          <p:cNvPr name="Freeform 4" id="4"/>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3"/>
            <a:stretch>
              <a:fillRect l="0" t="0" r="0" b="0"/>
            </a:stretch>
          </a:blipFill>
        </p:spPr>
      </p:sp>
      <p:sp>
        <p:nvSpPr>
          <p:cNvPr name="Freeform 5" id="5"/>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4"/>
            <a:stretch>
              <a:fillRect l="0" t="0" r="0" b="0"/>
            </a:stretch>
          </a:blipFill>
        </p:spPr>
      </p:sp>
      <p:sp>
        <p:nvSpPr>
          <p:cNvPr name="Freeform 6" id="6"/>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148251" y="3550673"/>
            <a:ext cx="7625399" cy="4694873"/>
          </a:xfrm>
          <a:prstGeom prst="rect">
            <a:avLst/>
          </a:prstGeom>
        </p:spPr>
        <p:txBody>
          <a:bodyPr anchor="t" rtlCol="false" tIns="0" lIns="0" bIns="0" rIns="0">
            <a:spAutoFit/>
          </a:bodyPr>
          <a:lstStyle/>
          <a:p>
            <a:pPr algn="l" marL="491172" indent="-245586" lvl="1">
              <a:lnSpc>
                <a:spcPts val="3412"/>
              </a:lnSpc>
              <a:spcBef>
                <a:spcPct val="0"/>
              </a:spcBef>
              <a:buFont typeface="Arial"/>
              <a:buChar char="•"/>
            </a:pPr>
            <a:r>
              <a:rPr lang="en-US" sz="2274">
                <a:solidFill>
                  <a:srgbClr val="000000"/>
                </a:solidFill>
                <a:latin typeface="Open Sans"/>
                <a:ea typeface="Open Sans"/>
                <a:cs typeface="Open Sans"/>
                <a:sym typeface="Open Sans"/>
              </a:rPr>
              <a:t>Offrir u</a:t>
            </a:r>
            <a:r>
              <a:rPr lang="en-US" sz="2274">
                <a:solidFill>
                  <a:srgbClr val="000000"/>
                </a:solidFill>
                <a:latin typeface="Open Sans"/>
                <a:ea typeface="Open Sans"/>
                <a:cs typeface="Open Sans"/>
                <a:sym typeface="Open Sans"/>
              </a:rPr>
              <a:t>ne gestion fluide et intuitive des livres dans les bibliothèques.</a:t>
            </a:r>
          </a:p>
          <a:p>
            <a:pPr algn="l" marL="491172" indent="-245586" lvl="1">
              <a:lnSpc>
                <a:spcPts val="3412"/>
              </a:lnSpc>
              <a:spcBef>
                <a:spcPct val="0"/>
              </a:spcBef>
              <a:buFont typeface="Arial"/>
              <a:buChar char="•"/>
            </a:pPr>
            <a:r>
              <a:rPr lang="en-US" sz="2274">
                <a:solidFill>
                  <a:srgbClr val="000000"/>
                </a:solidFill>
                <a:latin typeface="Open Sans"/>
                <a:ea typeface="Open Sans"/>
                <a:cs typeface="Open Sans"/>
                <a:sym typeface="Open Sans"/>
              </a:rPr>
              <a:t>Simplifier les processus de prêt, retour et catalogage.</a:t>
            </a:r>
          </a:p>
          <a:p>
            <a:pPr algn="l" marL="491172" indent="-245586" lvl="1">
              <a:lnSpc>
                <a:spcPts val="3412"/>
              </a:lnSpc>
              <a:spcBef>
                <a:spcPct val="0"/>
              </a:spcBef>
              <a:buFont typeface="Arial"/>
              <a:buChar char="•"/>
            </a:pPr>
            <a:r>
              <a:rPr lang="en-US" sz="2274">
                <a:solidFill>
                  <a:srgbClr val="000000"/>
                </a:solidFill>
                <a:latin typeface="Open Sans"/>
                <a:ea typeface="Open Sans"/>
                <a:cs typeface="Open Sans"/>
                <a:sym typeface="Open Sans"/>
              </a:rPr>
              <a:t>Permettre aux bibliothécaires de suivre la disponibilité des ouvrages.</a:t>
            </a:r>
          </a:p>
          <a:p>
            <a:pPr algn="l" marL="491172" indent="-245586" lvl="1">
              <a:lnSpc>
                <a:spcPts val="3412"/>
              </a:lnSpc>
              <a:spcBef>
                <a:spcPct val="0"/>
              </a:spcBef>
              <a:buFont typeface="Arial"/>
              <a:buChar char="•"/>
            </a:pPr>
            <a:r>
              <a:rPr lang="en-US" sz="2274">
                <a:solidFill>
                  <a:srgbClr val="000000"/>
                </a:solidFill>
                <a:latin typeface="Open Sans"/>
                <a:ea typeface="Open Sans"/>
                <a:cs typeface="Open Sans"/>
                <a:sym typeface="Open Sans"/>
              </a:rPr>
              <a:t>Donner aux administrateurs un contrôle total (gestion des utilisateurs, statistiques).</a:t>
            </a:r>
          </a:p>
          <a:p>
            <a:pPr algn="l" marL="491172" indent="-245586" lvl="1">
              <a:lnSpc>
                <a:spcPts val="3412"/>
              </a:lnSpc>
              <a:spcBef>
                <a:spcPct val="0"/>
              </a:spcBef>
              <a:buFont typeface="Arial"/>
              <a:buChar char="•"/>
            </a:pPr>
            <a:r>
              <a:rPr lang="en-US" sz="2274">
                <a:solidFill>
                  <a:srgbClr val="000000"/>
                </a:solidFill>
                <a:latin typeface="Open Sans"/>
                <a:ea typeface="Open Sans"/>
                <a:cs typeface="Open Sans"/>
                <a:sym typeface="Open Sans"/>
              </a:rPr>
              <a:t>Faciliter la recherche et l’emprunt pour les membres.</a:t>
            </a:r>
          </a:p>
          <a:p>
            <a:pPr algn="l" marL="491172" indent="-245586" lvl="1">
              <a:lnSpc>
                <a:spcPts val="3412"/>
              </a:lnSpc>
              <a:spcBef>
                <a:spcPct val="0"/>
              </a:spcBef>
              <a:buFont typeface="Arial"/>
              <a:buChar char="•"/>
            </a:pPr>
            <a:r>
              <a:rPr lang="en-US" sz="2274">
                <a:solidFill>
                  <a:srgbClr val="000000"/>
                </a:solidFill>
                <a:latin typeface="Open Sans"/>
                <a:ea typeface="Open Sans"/>
                <a:cs typeface="Open Sans"/>
                <a:sym typeface="Open Sans"/>
              </a:rPr>
              <a:t>Permettre aux auteurs de soumettre leurs ouvrages.</a:t>
            </a:r>
          </a:p>
          <a:p>
            <a:pPr algn="l" marL="0" indent="0" lvl="0">
              <a:lnSpc>
                <a:spcPts val="3412"/>
              </a:lnSpc>
              <a:spcBef>
                <a:spcPct val="0"/>
              </a:spcBef>
            </a:pPr>
          </a:p>
        </p:txBody>
      </p:sp>
      <p:sp>
        <p:nvSpPr>
          <p:cNvPr name="TextBox 8" id="8"/>
          <p:cNvSpPr txBox="true"/>
          <p:nvPr/>
        </p:nvSpPr>
        <p:spPr>
          <a:xfrm rot="0">
            <a:off x="10662601" y="422958"/>
            <a:ext cx="6596699" cy="243840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6B4423"/>
                </a:solidFill>
                <a:latin typeface="Open Sans Bold"/>
                <a:ea typeface="Open Sans Bold"/>
                <a:cs typeface="Open Sans Bold"/>
                <a:sym typeface="Open Sans Bold"/>
              </a:rPr>
              <a:t>Ob</a:t>
            </a:r>
            <a:r>
              <a:rPr lang="en-US" b="true" sz="8000">
                <a:solidFill>
                  <a:srgbClr val="6B4423"/>
                </a:solidFill>
                <a:latin typeface="Open Sans Bold"/>
                <a:ea typeface="Open Sans Bold"/>
                <a:cs typeface="Open Sans Bold"/>
                <a:sym typeface="Open Sans Bold"/>
              </a:rPr>
              <a:t>jectifs du Projet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844688" y="1129010"/>
            <a:ext cx="4598624" cy="1219200"/>
          </a:xfrm>
          <a:prstGeom prst="rect">
            <a:avLst/>
          </a:prstGeom>
        </p:spPr>
        <p:txBody>
          <a:bodyPr anchor="t" rtlCol="false" tIns="0" lIns="0" bIns="0" rIns="0">
            <a:spAutoFit/>
          </a:bodyPr>
          <a:lstStyle/>
          <a:p>
            <a:pPr algn="ctr" marL="0" indent="0" lvl="0">
              <a:lnSpc>
                <a:spcPts val="9600"/>
              </a:lnSpc>
              <a:spcBef>
                <a:spcPct val="0"/>
              </a:spcBef>
            </a:pPr>
            <a:r>
              <a:rPr lang="en-US" b="true" sz="8000">
                <a:solidFill>
                  <a:srgbClr val="6B4423"/>
                </a:solidFill>
                <a:latin typeface="Open Sans Bold"/>
                <a:ea typeface="Open Sans Bold"/>
                <a:cs typeface="Open Sans Bold"/>
                <a:sym typeface="Open Sans Bold"/>
              </a:rPr>
              <a:t>Services</a:t>
            </a:r>
          </a:p>
        </p:txBody>
      </p:sp>
      <p:sp>
        <p:nvSpPr>
          <p:cNvPr name="Freeform 3" id="3"/>
          <p:cNvSpPr/>
          <p:nvPr/>
        </p:nvSpPr>
        <p:spPr>
          <a:xfrm flipH="false" flipV="false" rot="0">
            <a:off x="330732"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2"/>
            <a:stretch>
              <a:fillRect l="0" t="0" r="0" b="0"/>
            </a:stretch>
          </a:blipFill>
        </p:spPr>
      </p:sp>
      <p:sp>
        <p:nvSpPr>
          <p:cNvPr name="Freeform 4" id="4"/>
          <p:cNvSpPr/>
          <p:nvPr/>
        </p:nvSpPr>
        <p:spPr>
          <a:xfrm flipH="false" flipV="false" rot="0">
            <a:off x="1106074"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3"/>
            <a:stretch>
              <a:fillRect l="0" t="0" r="0" b="0"/>
            </a:stretch>
          </a:blipFill>
        </p:spPr>
      </p:sp>
      <p:sp>
        <p:nvSpPr>
          <p:cNvPr name="Freeform 5" id="5"/>
          <p:cNvSpPr/>
          <p:nvPr/>
        </p:nvSpPr>
        <p:spPr>
          <a:xfrm flipH="false" flipV="false" rot="0">
            <a:off x="15687263" y="7785264"/>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31467" y="6335136"/>
            <a:ext cx="4488823" cy="2402735"/>
            <a:chOff x="0" y="0"/>
            <a:chExt cx="4151983" cy="2222434"/>
          </a:xfrm>
        </p:grpSpPr>
        <p:sp>
          <p:nvSpPr>
            <p:cNvPr name="Freeform 7" id="7"/>
            <p:cNvSpPr/>
            <p:nvPr/>
          </p:nvSpPr>
          <p:spPr>
            <a:xfrm flipH="false" flipV="false" rot="0">
              <a:off x="0" y="0"/>
              <a:ext cx="4151983" cy="2222435"/>
            </a:xfrm>
            <a:custGeom>
              <a:avLst/>
              <a:gdLst/>
              <a:ahLst/>
              <a:cxnLst/>
              <a:rect r="r" b="b" t="t" l="l"/>
              <a:pathLst>
                <a:path h="2222435" w="4151983">
                  <a:moveTo>
                    <a:pt x="4027523" y="2222435"/>
                  </a:moveTo>
                  <a:lnTo>
                    <a:pt x="124460" y="2222435"/>
                  </a:lnTo>
                  <a:cubicBezTo>
                    <a:pt x="55880" y="2222435"/>
                    <a:pt x="0" y="2166555"/>
                    <a:pt x="0" y="2097974"/>
                  </a:cubicBezTo>
                  <a:lnTo>
                    <a:pt x="0" y="124460"/>
                  </a:lnTo>
                  <a:cubicBezTo>
                    <a:pt x="0" y="55880"/>
                    <a:pt x="55880" y="0"/>
                    <a:pt x="124460" y="0"/>
                  </a:cubicBezTo>
                  <a:lnTo>
                    <a:pt x="4027523" y="0"/>
                  </a:lnTo>
                  <a:cubicBezTo>
                    <a:pt x="4096103" y="0"/>
                    <a:pt x="4151983" y="55880"/>
                    <a:pt x="4151983" y="124460"/>
                  </a:cubicBezTo>
                  <a:lnTo>
                    <a:pt x="4151983" y="2097975"/>
                  </a:lnTo>
                  <a:cubicBezTo>
                    <a:pt x="4151983" y="2166555"/>
                    <a:pt x="4096103" y="2222435"/>
                    <a:pt x="4027523" y="2222435"/>
                  </a:cubicBezTo>
                  <a:close/>
                </a:path>
              </a:pathLst>
            </a:custGeom>
            <a:solidFill>
              <a:srgbClr val="EECFB3"/>
            </a:solidFill>
          </p:spPr>
        </p:sp>
      </p:grpSp>
      <p:grpSp>
        <p:nvGrpSpPr>
          <p:cNvPr name="Group 8" id="8"/>
          <p:cNvGrpSpPr/>
          <p:nvPr/>
        </p:nvGrpSpPr>
        <p:grpSpPr>
          <a:xfrm rot="0">
            <a:off x="12467710" y="3316772"/>
            <a:ext cx="4488823" cy="2402735"/>
            <a:chOff x="0" y="0"/>
            <a:chExt cx="4151983" cy="2222434"/>
          </a:xfrm>
        </p:grpSpPr>
        <p:sp>
          <p:nvSpPr>
            <p:cNvPr name="Freeform 9" id="9"/>
            <p:cNvSpPr/>
            <p:nvPr/>
          </p:nvSpPr>
          <p:spPr>
            <a:xfrm flipH="false" flipV="false" rot="0">
              <a:off x="0" y="0"/>
              <a:ext cx="4151983" cy="2222435"/>
            </a:xfrm>
            <a:custGeom>
              <a:avLst/>
              <a:gdLst/>
              <a:ahLst/>
              <a:cxnLst/>
              <a:rect r="r" b="b" t="t" l="l"/>
              <a:pathLst>
                <a:path h="2222435" w="4151983">
                  <a:moveTo>
                    <a:pt x="4027523" y="2222435"/>
                  </a:moveTo>
                  <a:lnTo>
                    <a:pt x="124460" y="2222435"/>
                  </a:lnTo>
                  <a:cubicBezTo>
                    <a:pt x="55880" y="2222435"/>
                    <a:pt x="0" y="2166555"/>
                    <a:pt x="0" y="2097974"/>
                  </a:cubicBezTo>
                  <a:lnTo>
                    <a:pt x="0" y="124460"/>
                  </a:lnTo>
                  <a:cubicBezTo>
                    <a:pt x="0" y="55880"/>
                    <a:pt x="55880" y="0"/>
                    <a:pt x="124460" y="0"/>
                  </a:cubicBezTo>
                  <a:lnTo>
                    <a:pt x="4027523" y="0"/>
                  </a:lnTo>
                  <a:cubicBezTo>
                    <a:pt x="4096103" y="0"/>
                    <a:pt x="4151983" y="55880"/>
                    <a:pt x="4151983" y="124460"/>
                  </a:cubicBezTo>
                  <a:lnTo>
                    <a:pt x="4151983" y="2097975"/>
                  </a:lnTo>
                  <a:cubicBezTo>
                    <a:pt x="4151983" y="2166555"/>
                    <a:pt x="4096103" y="2222435"/>
                    <a:pt x="4027523" y="2222435"/>
                  </a:cubicBezTo>
                  <a:close/>
                </a:path>
              </a:pathLst>
            </a:custGeom>
            <a:solidFill>
              <a:srgbClr val="EECFB3"/>
            </a:solidFill>
          </p:spPr>
        </p:sp>
      </p:grpSp>
      <p:grpSp>
        <p:nvGrpSpPr>
          <p:cNvPr name="Group 10" id="10"/>
          <p:cNvGrpSpPr/>
          <p:nvPr/>
        </p:nvGrpSpPr>
        <p:grpSpPr>
          <a:xfrm rot="0">
            <a:off x="5048424" y="3316772"/>
            <a:ext cx="4488823" cy="2402735"/>
            <a:chOff x="0" y="0"/>
            <a:chExt cx="4151983" cy="2222434"/>
          </a:xfrm>
        </p:grpSpPr>
        <p:sp>
          <p:nvSpPr>
            <p:cNvPr name="Freeform 11" id="11"/>
            <p:cNvSpPr/>
            <p:nvPr/>
          </p:nvSpPr>
          <p:spPr>
            <a:xfrm flipH="false" flipV="false" rot="0">
              <a:off x="0" y="0"/>
              <a:ext cx="4151983" cy="2222435"/>
            </a:xfrm>
            <a:custGeom>
              <a:avLst/>
              <a:gdLst/>
              <a:ahLst/>
              <a:cxnLst/>
              <a:rect r="r" b="b" t="t" l="l"/>
              <a:pathLst>
                <a:path h="2222435" w="4151983">
                  <a:moveTo>
                    <a:pt x="4027523" y="2222435"/>
                  </a:moveTo>
                  <a:lnTo>
                    <a:pt x="124460" y="2222435"/>
                  </a:lnTo>
                  <a:cubicBezTo>
                    <a:pt x="55880" y="2222435"/>
                    <a:pt x="0" y="2166555"/>
                    <a:pt x="0" y="2097974"/>
                  </a:cubicBezTo>
                  <a:lnTo>
                    <a:pt x="0" y="124460"/>
                  </a:lnTo>
                  <a:cubicBezTo>
                    <a:pt x="0" y="55880"/>
                    <a:pt x="55880" y="0"/>
                    <a:pt x="124460" y="0"/>
                  </a:cubicBezTo>
                  <a:lnTo>
                    <a:pt x="4027523" y="0"/>
                  </a:lnTo>
                  <a:cubicBezTo>
                    <a:pt x="4096103" y="0"/>
                    <a:pt x="4151983" y="55880"/>
                    <a:pt x="4151983" y="124460"/>
                  </a:cubicBezTo>
                  <a:lnTo>
                    <a:pt x="4151983" y="2097975"/>
                  </a:lnTo>
                  <a:cubicBezTo>
                    <a:pt x="4151983" y="2166555"/>
                    <a:pt x="4096103" y="2222435"/>
                    <a:pt x="4027523" y="2222435"/>
                  </a:cubicBezTo>
                  <a:close/>
                </a:path>
              </a:pathLst>
            </a:custGeom>
            <a:solidFill>
              <a:srgbClr val="EECFB3"/>
            </a:solidFill>
          </p:spPr>
        </p:sp>
      </p:grpSp>
      <p:sp>
        <p:nvSpPr>
          <p:cNvPr name="TextBox 12" id="12"/>
          <p:cNvSpPr txBox="true"/>
          <p:nvPr/>
        </p:nvSpPr>
        <p:spPr>
          <a:xfrm rot="0">
            <a:off x="1719937" y="7729488"/>
            <a:ext cx="3711884" cy="942975"/>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Open Sans"/>
                <a:ea typeface="Open Sans"/>
                <a:cs typeface="Open Sans"/>
                <a:sym typeface="Open Sans"/>
              </a:rPr>
              <a:t>Réservez vos livres préférés facilement depuis n'importe où.</a:t>
            </a:r>
          </a:p>
        </p:txBody>
      </p:sp>
      <p:sp>
        <p:nvSpPr>
          <p:cNvPr name="TextBox 13" id="13"/>
          <p:cNvSpPr txBox="true"/>
          <p:nvPr/>
        </p:nvSpPr>
        <p:spPr>
          <a:xfrm rot="0">
            <a:off x="1908412" y="7219694"/>
            <a:ext cx="3334934" cy="333375"/>
          </a:xfrm>
          <a:prstGeom prst="rect">
            <a:avLst/>
          </a:prstGeom>
        </p:spPr>
        <p:txBody>
          <a:bodyPr anchor="t" rtlCol="false" tIns="0" lIns="0" bIns="0" rIns="0">
            <a:spAutoFit/>
          </a:bodyPr>
          <a:lstStyle/>
          <a:p>
            <a:pPr algn="ctr">
              <a:lnSpc>
                <a:spcPts val="2640"/>
              </a:lnSpc>
              <a:spcBef>
                <a:spcPct val="0"/>
              </a:spcBef>
            </a:pPr>
            <a:r>
              <a:rPr lang="en-US" b="true" sz="2200">
                <a:solidFill>
                  <a:srgbClr val="000000"/>
                </a:solidFill>
                <a:latin typeface="Open Sans Bold"/>
                <a:ea typeface="Open Sans Bold"/>
                <a:cs typeface="Open Sans Bold"/>
                <a:sym typeface="Open Sans Bold"/>
              </a:rPr>
              <a:t>Réservation de livres</a:t>
            </a:r>
          </a:p>
        </p:txBody>
      </p:sp>
      <p:sp>
        <p:nvSpPr>
          <p:cNvPr name="TextBox 14" id="14"/>
          <p:cNvSpPr txBox="true"/>
          <p:nvPr/>
        </p:nvSpPr>
        <p:spPr>
          <a:xfrm rot="0">
            <a:off x="3013371" y="6400544"/>
            <a:ext cx="1125015" cy="638175"/>
          </a:xfrm>
          <a:prstGeom prst="rect">
            <a:avLst/>
          </a:prstGeom>
        </p:spPr>
        <p:txBody>
          <a:bodyPr anchor="t" rtlCol="false" tIns="0" lIns="0" bIns="0" rIns="0">
            <a:spAutoFit/>
          </a:bodyPr>
          <a:lstStyle/>
          <a:p>
            <a:pPr algn="ctr">
              <a:lnSpc>
                <a:spcPts val="5040"/>
              </a:lnSpc>
              <a:spcBef>
                <a:spcPct val="0"/>
              </a:spcBef>
            </a:pPr>
            <a:r>
              <a:rPr lang="en-US" b="true" sz="4200">
                <a:solidFill>
                  <a:srgbClr val="000000"/>
                </a:solidFill>
                <a:latin typeface="Open Sans Bold"/>
                <a:ea typeface="Open Sans Bold"/>
                <a:cs typeface="Open Sans Bold"/>
                <a:sym typeface="Open Sans Bold"/>
              </a:rPr>
              <a:t>📚</a:t>
            </a:r>
          </a:p>
        </p:txBody>
      </p:sp>
      <p:grpSp>
        <p:nvGrpSpPr>
          <p:cNvPr name="Group 15" id="15"/>
          <p:cNvGrpSpPr/>
          <p:nvPr/>
        </p:nvGrpSpPr>
        <p:grpSpPr>
          <a:xfrm rot="0">
            <a:off x="8810152" y="6335136"/>
            <a:ext cx="4488823" cy="2402735"/>
            <a:chOff x="0" y="0"/>
            <a:chExt cx="4151983" cy="2222434"/>
          </a:xfrm>
        </p:grpSpPr>
        <p:sp>
          <p:nvSpPr>
            <p:cNvPr name="Freeform 16" id="16"/>
            <p:cNvSpPr/>
            <p:nvPr/>
          </p:nvSpPr>
          <p:spPr>
            <a:xfrm flipH="false" flipV="false" rot="0">
              <a:off x="0" y="0"/>
              <a:ext cx="4151983" cy="2222435"/>
            </a:xfrm>
            <a:custGeom>
              <a:avLst/>
              <a:gdLst/>
              <a:ahLst/>
              <a:cxnLst/>
              <a:rect r="r" b="b" t="t" l="l"/>
              <a:pathLst>
                <a:path h="2222435" w="4151983">
                  <a:moveTo>
                    <a:pt x="4027523" y="2222435"/>
                  </a:moveTo>
                  <a:lnTo>
                    <a:pt x="124460" y="2222435"/>
                  </a:lnTo>
                  <a:cubicBezTo>
                    <a:pt x="55880" y="2222435"/>
                    <a:pt x="0" y="2166555"/>
                    <a:pt x="0" y="2097974"/>
                  </a:cubicBezTo>
                  <a:lnTo>
                    <a:pt x="0" y="124460"/>
                  </a:lnTo>
                  <a:cubicBezTo>
                    <a:pt x="0" y="55880"/>
                    <a:pt x="55880" y="0"/>
                    <a:pt x="124460" y="0"/>
                  </a:cubicBezTo>
                  <a:lnTo>
                    <a:pt x="4027523" y="0"/>
                  </a:lnTo>
                  <a:cubicBezTo>
                    <a:pt x="4096103" y="0"/>
                    <a:pt x="4151983" y="55880"/>
                    <a:pt x="4151983" y="124460"/>
                  </a:cubicBezTo>
                  <a:lnTo>
                    <a:pt x="4151983" y="2097975"/>
                  </a:lnTo>
                  <a:cubicBezTo>
                    <a:pt x="4151983" y="2166555"/>
                    <a:pt x="4096103" y="2222435"/>
                    <a:pt x="4027523" y="2222435"/>
                  </a:cubicBezTo>
                  <a:close/>
                </a:path>
              </a:pathLst>
            </a:custGeom>
            <a:solidFill>
              <a:srgbClr val="EECFB3"/>
            </a:solidFill>
          </p:spPr>
        </p:sp>
      </p:grpSp>
      <p:sp>
        <p:nvSpPr>
          <p:cNvPr name="TextBox 17" id="17"/>
          <p:cNvSpPr txBox="true"/>
          <p:nvPr/>
        </p:nvSpPr>
        <p:spPr>
          <a:xfrm rot="0">
            <a:off x="9138809" y="7746054"/>
            <a:ext cx="3711884" cy="942975"/>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Open Sans"/>
                <a:ea typeface="Open Sans"/>
                <a:cs typeface="Open Sans"/>
                <a:sym typeface="Open Sans"/>
              </a:rPr>
              <a:t>P</a:t>
            </a:r>
            <a:r>
              <a:rPr lang="en-US" sz="2100">
                <a:solidFill>
                  <a:srgbClr val="000000"/>
                </a:solidFill>
                <a:latin typeface="Open Sans"/>
                <a:ea typeface="Open Sans"/>
                <a:cs typeface="Open Sans"/>
                <a:sym typeface="Open Sans"/>
              </a:rPr>
              <a:t>rolongez la durée d'emprunt de votre livre en ligne.</a:t>
            </a:r>
          </a:p>
        </p:txBody>
      </p:sp>
      <p:sp>
        <p:nvSpPr>
          <p:cNvPr name="TextBox 18" id="18"/>
          <p:cNvSpPr txBox="true"/>
          <p:nvPr/>
        </p:nvSpPr>
        <p:spPr>
          <a:xfrm rot="0">
            <a:off x="9078597" y="7236260"/>
            <a:ext cx="3951933" cy="333375"/>
          </a:xfrm>
          <a:prstGeom prst="rect">
            <a:avLst/>
          </a:prstGeom>
        </p:spPr>
        <p:txBody>
          <a:bodyPr anchor="t" rtlCol="false" tIns="0" lIns="0" bIns="0" rIns="0">
            <a:spAutoFit/>
          </a:bodyPr>
          <a:lstStyle/>
          <a:p>
            <a:pPr algn="ctr">
              <a:lnSpc>
                <a:spcPts val="2640"/>
              </a:lnSpc>
              <a:spcBef>
                <a:spcPct val="0"/>
              </a:spcBef>
            </a:pPr>
            <a:r>
              <a:rPr lang="en-US" b="true" sz="2200">
                <a:solidFill>
                  <a:srgbClr val="000000"/>
                </a:solidFill>
                <a:latin typeface="Open Sans Bold"/>
                <a:ea typeface="Open Sans Bold"/>
                <a:cs typeface="Open Sans Bold"/>
                <a:sym typeface="Open Sans Bold"/>
              </a:rPr>
              <a:t>P</a:t>
            </a:r>
            <a:r>
              <a:rPr lang="en-US" b="true" sz="2200">
                <a:solidFill>
                  <a:srgbClr val="000000"/>
                </a:solidFill>
                <a:latin typeface="Open Sans Bold"/>
                <a:ea typeface="Open Sans Bold"/>
                <a:cs typeface="Open Sans Bold"/>
                <a:sym typeface="Open Sans Bold"/>
              </a:rPr>
              <a:t>rolongation de réservation</a:t>
            </a:r>
          </a:p>
        </p:txBody>
      </p:sp>
      <p:sp>
        <p:nvSpPr>
          <p:cNvPr name="TextBox 19" id="19"/>
          <p:cNvSpPr txBox="true"/>
          <p:nvPr/>
        </p:nvSpPr>
        <p:spPr>
          <a:xfrm rot="0">
            <a:off x="10432243" y="6417110"/>
            <a:ext cx="1125015" cy="638175"/>
          </a:xfrm>
          <a:prstGeom prst="rect">
            <a:avLst/>
          </a:prstGeom>
        </p:spPr>
        <p:txBody>
          <a:bodyPr anchor="t" rtlCol="false" tIns="0" lIns="0" bIns="0" rIns="0">
            <a:spAutoFit/>
          </a:bodyPr>
          <a:lstStyle/>
          <a:p>
            <a:pPr algn="ctr">
              <a:lnSpc>
                <a:spcPts val="5040"/>
              </a:lnSpc>
              <a:spcBef>
                <a:spcPct val="0"/>
              </a:spcBef>
            </a:pPr>
            <a:r>
              <a:rPr lang="en-US" b="true" sz="4200">
                <a:solidFill>
                  <a:srgbClr val="000000"/>
                </a:solidFill>
                <a:latin typeface="Open Sans Bold"/>
                <a:ea typeface="Open Sans Bold"/>
                <a:cs typeface="Open Sans Bold"/>
                <a:sym typeface="Open Sans Bold"/>
              </a:rPr>
              <a:t>🕒</a:t>
            </a:r>
          </a:p>
        </p:txBody>
      </p:sp>
      <p:sp>
        <p:nvSpPr>
          <p:cNvPr name="TextBox 20" id="20"/>
          <p:cNvSpPr txBox="true"/>
          <p:nvPr/>
        </p:nvSpPr>
        <p:spPr>
          <a:xfrm rot="0">
            <a:off x="12796367" y="4711124"/>
            <a:ext cx="3711884" cy="6286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Open Sans"/>
                <a:ea typeface="Open Sans"/>
                <a:cs typeface="Open Sans"/>
                <a:sym typeface="Open Sans"/>
              </a:rPr>
              <a:t>Lis</a:t>
            </a:r>
            <a:r>
              <a:rPr lang="en-US" sz="2100">
                <a:solidFill>
                  <a:srgbClr val="000000"/>
                </a:solidFill>
                <a:latin typeface="Open Sans"/>
                <a:ea typeface="Open Sans"/>
                <a:cs typeface="Open Sans"/>
                <a:sym typeface="Open Sans"/>
              </a:rPr>
              <a:t>ez et partagez vos avis sur les livres.</a:t>
            </a:r>
          </a:p>
        </p:txBody>
      </p:sp>
      <p:sp>
        <p:nvSpPr>
          <p:cNvPr name="TextBox 21" id="21"/>
          <p:cNvSpPr txBox="true"/>
          <p:nvPr/>
        </p:nvSpPr>
        <p:spPr>
          <a:xfrm rot="0">
            <a:off x="12736154" y="4201330"/>
            <a:ext cx="3951933" cy="333375"/>
          </a:xfrm>
          <a:prstGeom prst="rect">
            <a:avLst/>
          </a:prstGeom>
        </p:spPr>
        <p:txBody>
          <a:bodyPr anchor="t" rtlCol="false" tIns="0" lIns="0" bIns="0" rIns="0">
            <a:spAutoFit/>
          </a:bodyPr>
          <a:lstStyle/>
          <a:p>
            <a:pPr algn="ctr">
              <a:lnSpc>
                <a:spcPts val="2640"/>
              </a:lnSpc>
              <a:spcBef>
                <a:spcPct val="0"/>
              </a:spcBef>
            </a:pPr>
            <a:r>
              <a:rPr lang="en-US" b="true" sz="2200">
                <a:solidFill>
                  <a:srgbClr val="000000"/>
                </a:solidFill>
                <a:latin typeface="Open Sans Bold"/>
                <a:ea typeface="Open Sans Bold"/>
                <a:cs typeface="Open Sans Bold"/>
                <a:sym typeface="Open Sans Bold"/>
              </a:rPr>
              <a:t>Av</a:t>
            </a:r>
            <a:r>
              <a:rPr lang="en-US" b="true" sz="2200">
                <a:solidFill>
                  <a:srgbClr val="000000"/>
                </a:solidFill>
                <a:latin typeface="Open Sans Bold"/>
                <a:ea typeface="Open Sans Bold"/>
                <a:cs typeface="Open Sans Bold"/>
                <a:sym typeface="Open Sans Bold"/>
              </a:rPr>
              <a:t>is et évaluations</a:t>
            </a:r>
          </a:p>
        </p:txBody>
      </p:sp>
      <p:sp>
        <p:nvSpPr>
          <p:cNvPr name="TextBox 22" id="22"/>
          <p:cNvSpPr txBox="true"/>
          <p:nvPr/>
        </p:nvSpPr>
        <p:spPr>
          <a:xfrm rot="0">
            <a:off x="14089801" y="3382180"/>
            <a:ext cx="1125015" cy="638175"/>
          </a:xfrm>
          <a:prstGeom prst="rect">
            <a:avLst/>
          </a:prstGeom>
        </p:spPr>
        <p:txBody>
          <a:bodyPr anchor="t" rtlCol="false" tIns="0" lIns="0" bIns="0" rIns="0">
            <a:spAutoFit/>
          </a:bodyPr>
          <a:lstStyle/>
          <a:p>
            <a:pPr algn="ctr">
              <a:lnSpc>
                <a:spcPts val="5040"/>
              </a:lnSpc>
              <a:spcBef>
                <a:spcPct val="0"/>
              </a:spcBef>
            </a:pPr>
            <a:r>
              <a:rPr lang="en-US" b="true" sz="4200">
                <a:solidFill>
                  <a:srgbClr val="000000"/>
                </a:solidFill>
                <a:latin typeface="Open Sans Bold"/>
                <a:ea typeface="Open Sans Bold"/>
                <a:cs typeface="Open Sans Bold"/>
                <a:sym typeface="Open Sans Bold"/>
              </a:rPr>
              <a:t>🌟</a:t>
            </a:r>
          </a:p>
        </p:txBody>
      </p:sp>
      <p:sp>
        <p:nvSpPr>
          <p:cNvPr name="TextBox 23" id="23"/>
          <p:cNvSpPr txBox="true"/>
          <p:nvPr/>
        </p:nvSpPr>
        <p:spPr>
          <a:xfrm rot="0">
            <a:off x="5377081" y="4711124"/>
            <a:ext cx="3711884" cy="6286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Open Sans"/>
                <a:ea typeface="Open Sans"/>
                <a:cs typeface="Open Sans"/>
                <a:sym typeface="Open Sans"/>
              </a:rPr>
              <a:t>Déc</a:t>
            </a:r>
            <a:r>
              <a:rPr lang="en-US" sz="2100">
                <a:solidFill>
                  <a:srgbClr val="000000"/>
                </a:solidFill>
                <a:latin typeface="Open Sans"/>
                <a:ea typeface="Open Sans"/>
                <a:cs typeface="Open Sans"/>
                <a:sym typeface="Open Sans"/>
              </a:rPr>
              <a:t>ouvrez les auteurs et consultez leurs biographies.</a:t>
            </a:r>
          </a:p>
        </p:txBody>
      </p:sp>
      <p:sp>
        <p:nvSpPr>
          <p:cNvPr name="TextBox 24" id="24"/>
          <p:cNvSpPr txBox="true"/>
          <p:nvPr/>
        </p:nvSpPr>
        <p:spPr>
          <a:xfrm rot="0">
            <a:off x="5316869" y="4201330"/>
            <a:ext cx="3951933" cy="333375"/>
          </a:xfrm>
          <a:prstGeom prst="rect">
            <a:avLst/>
          </a:prstGeom>
        </p:spPr>
        <p:txBody>
          <a:bodyPr anchor="t" rtlCol="false" tIns="0" lIns="0" bIns="0" rIns="0">
            <a:spAutoFit/>
          </a:bodyPr>
          <a:lstStyle/>
          <a:p>
            <a:pPr algn="ctr">
              <a:lnSpc>
                <a:spcPts val="2640"/>
              </a:lnSpc>
              <a:spcBef>
                <a:spcPct val="0"/>
              </a:spcBef>
            </a:pPr>
            <a:r>
              <a:rPr lang="en-US" b="true" sz="2200">
                <a:solidFill>
                  <a:srgbClr val="000000"/>
                </a:solidFill>
                <a:latin typeface="Open Sans Bold"/>
                <a:ea typeface="Open Sans Bold"/>
                <a:cs typeface="Open Sans Bold"/>
                <a:sym typeface="Open Sans Bold"/>
              </a:rPr>
              <a:t>Au</a:t>
            </a:r>
            <a:r>
              <a:rPr lang="en-US" b="true" sz="2200">
                <a:solidFill>
                  <a:srgbClr val="000000"/>
                </a:solidFill>
                <a:latin typeface="Open Sans Bold"/>
                <a:ea typeface="Open Sans Bold"/>
                <a:cs typeface="Open Sans Bold"/>
                <a:sym typeface="Open Sans Bold"/>
              </a:rPr>
              <a:t>teurs</a:t>
            </a:r>
          </a:p>
        </p:txBody>
      </p:sp>
      <p:sp>
        <p:nvSpPr>
          <p:cNvPr name="TextBox 25" id="25"/>
          <p:cNvSpPr txBox="true"/>
          <p:nvPr/>
        </p:nvSpPr>
        <p:spPr>
          <a:xfrm rot="0">
            <a:off x="6670516" y="3382180"/>
            <a:ext cx="1125015" cy="638175"/>
          </a:xfrm>
          <a:prstGeom prst="rect">
            <a:avLst/>
          </a:prstGeom>
        </p:spPr>
        <p:txBody>
          <a:bodyPr anchor="t" rtlCol="false" tIns="0" lIns="0" bIns="0" rIns="0">
            <a:spAutoFit/>
          </a:bodyPr>
          <a:lstStyle/>
          <a:p>
            <a:pPr algn="ctr">
              <a:lnSpc>
                <a:spcPts val="5040"/>
              </a:lnSpc>
              <a:spcBef>
                <a:spcPct val="0"/>
              </a:spcBef>
            </a:pPr>
            <a:r>
              <a:rPr lang="en-US" b="true" sz="4200">
                <a:solidFill>
                  <a:srgbClr val="000000"/>
                </a:solidFill>
                <a:latin typeface="Open Sans Bold"/>
                <a:ea typeface="Open Sans Bold"/>
                <a:cs typeface="Open Sans Bold"/>
                <a:sym typeface="Open Sans Bold"/>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030595" y="1653009"/>
            <a:ext cx="12226811" cy="885825"/>
          </a:xfrm>
          <a:prstGeom prst="rect">
            <a:avLst/>
          </a:prstGeom>
        </p:spPr>
        <p:txBody>
          <a:bodyPr anchor="t" rtlCol="false" tIns="0" lIns="0" bIns="0" rIns="0">
            <a:spAutoFit/>
          </a:bodyPr>
          <a:lstStyle/>
          <a:p>
            <a:pPr algn="ctr" marL="0" indent="0" lvl="0">
              <a:lnSpc>
                <a:spcPts val="7080"/>
              </a:lnSpc>
              <a:spcBef>
                <a:spcPct val="0"/>
              </a:spcBef>
            </a:pPr>
            <a:r>
              <a:rPr lang="en-US" b="true" sz="5900">
                <a:solidFill>
                  <a:srgbClr val="6B4423"/>
                </a:solidFill>
                <a:latin typeface="Open Sans Bold"/>
                <a:ea typeface="Open Sans Bold"/>
                <a:cs typeface="Open Sans Bold"/>
                <a:sym typeface="Open Sans Bold"/>
              </a:rPr>
              <a:t>Technolo</a:t>
            </a:r>
            <a:r>
              <a:rPr lang="en-US" b="true" sz="5900">
                <a:solidFill>
                  <a:srgbClr val="6B4423"/>
                </a:solidFill>
                <a:latin typeface="Open Sans Bold"/>
                <a:ea typeface="Open Sans Bold"/>
                <a:cs typeface="Open Sans Bold"/>
                <a:sym typeface="Open Sans Bold"/>
              </a:rPr>
              <a:t>gies et Outils Utilisés</a:t>
            </a:r>
          </a:p>
        </p:txBody>
      </p:sp>
      <p:sp>
        <p:nvSpPr>
          <p:cNvPr name="Freeform 3" id="3"/>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2"/>
            <a:stretch>
              <a:fillRect l="0" t="0" r="0" b="0"/>
            </a:stretch>
          </a:blipFill>
        </p:spPr>
      </p:sp>
      <p:sp>
        <p:nvSpPr>
          <p:cNvPr name="Freeform 4" id="4"/>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3"/>
            <a:stretch>
              <a:fillRect l="0" t="0" r="0" b="0"/>
            </a:stretch>
          </a:blipFill>
        </p:spPr>
      </p:sp>
      <p:sp>
        <p:nvSpPr>
          <p:cNvPr name="Freeform 5" id="5"/>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149029" y="3277586"/>
            <a:ext cx="13108377" cy="5814105"/>
            <a:chOff x="0" y="0"/>
            <a:chExt cx="12940142" cy="5739486"/>
          </a:xfrm>
        </p:grpSpPr>
        <p:sp>
          <p:nvSpPr>
            <p:cNvPr name="Freeform 7" id="7"/>
            <p:cNvSpPr/>
            <p:nvPr/>
          </p:nvSpPr>
          <p:spPr>
            <a:xfrm flipH="false" flipV="false" rot="0">
              <a:off x="0" y="0"/>
              <a:ext cx="12940143" cy="5739486"/>
            </a:xfrm>
            <a:custGeom>
              <a:avLst/>
              <a:gdLst/>
              <a:ahLst/>
              <a:cxnLst/>
              <a:rect r="r" b="b" t="t" l="l"/>
              <a:pathLst>
                <a:path h="5739486" w="12940143">
                  <a:moveTo>
                    <a:pt x="12815682" y="5739486"/>
                  </a:moveTo>
                  <a:lnTo>
                    <a:pt x="124460" y="5739486"/>
                  </a:lnTo>
                  <a:cubicBezTo>
                    <a:pt x="55880" y="5739486"/>
                    <a:pt x="0" y="5683606"/>
                    <a:pt x="0" y="5615026"/>
                  </a:cubicBezTo>
                  <a:lnTo>
                    <a:pt x="0" y="124460"/>
                  </a:lnTo>
                  <a:cubicBezTo>
                    <a:pt x="0" y="55880"/>
                    <a:pt x="55880" y="0"/>
                    <a:pt x="124460" y="0"/>
                  </a:cubicBezTo>
                  <a:lnTo>
                    <a:pt x="12815683" y="0"/>
                  </a:lnTo>
                  <a:cubicBezTo>
                    <a:pt x="12884262" y="0"/>
                    <a:pt x="12940143" y="55880"/>
                    <a:pt x="12940143" y="124460"/>
                  </a:cubicBezTo>
                  <a:lnTo>
                    <a:pt x="12940143" y="5615026"/>
                  </a:lnTo>
                  <a:cubicBezTo>
                    <a:pt x="12940143" y="5683606"/>
                    <a:pt x="12884262" y="5739486"/>
                    <a:pt x="12815683" y="5739486"/>
                  </a:cubicBezTo>
                  <a:close/>
                </a:path>
              </a:pathLst>
            </a:custGeom>
            <a:solidFill>
              <a:srgbClr val="EECFB3"/>
            </a:solidFill>
          </p:spPr>
        </p:sp>
      </p:grpSp>
      <p:sp>
        <p:nvSpPr>
          <p:cNvPr name="TextBox 8" id="8"/>
          <p:cNvSpPr txBox="true"/>
          <p:nvPr/>
        </p:nvSpPr>
        <p:spPr>
          <a:xfrm rot="0">
            <a:off x="2149029" y="3529167"/>
            <a:ext cx="3699259" cy="619125"/>
          </a:xfrm>
          <a:prstGeom prst="rect">
            <a:avLst/>
          </a:prstGeom>
        </p:spPr>
        <p:txBody>
          <a:bodyPr anchor="t" rtlCol="false" tIns="0" lIns="0" bIns="0" rIns="0">
            <a:spAutoFit/>
          </a:bodyPr>
          <a:lstStyle/>
          <a:p>
            <a:pPr algn="ctr" marL="863635" indent="-431818" lvl="1">
              <a:lnSpc>
                <a:spcPts val="4800"/>
              </a:lnSpc>
              <a:buFont typeface="Arial"/>
              <a:buChar char="•"/>
            </a:pPr>
            <a:r>
              <a:rPr lang="en-US" b="true" sz="4000">
                <a:solidFill>
                  <a:srgbClr val="502806"/>
                </a:solidFill>
                <a:latin typeface="Open Sans Bold"/>
                <a:ea typeface="Open Sans Bold"/>
                <a:cs typeface="Open Sans Bold"/>
                <a:sym typeface="Open Sans Bold"/>
              </a:rPr>
              <a:t>Front-end</a:t>
            </a:r>
          </a:p>
        </p:txBody>
      </p:sp>
      <p:sp>
        <p:nvSpPr>
          <p:cNvPr name="TextBox 9" id="9"/>
          <p:cNvSpPr txBox="true"/>
          <p:nvPr/>
        </p:nvSpPr>
        <p:spPr>
          <a:xfrm rot="0">
            <a:off x="3460644" y="4384058"/>
            <a:ext cx="9891393" cy="4707634"/>
          </a:xfrm>
          <a:prstGeom prst="rect">
            <a:avLst/>
          </a:prstGeom>
        </p:spPr>
        <p:txBody>
          <a:bodyPr anchor="t" rtlCol="false" tIns="0" lIns="0" bIns="0" rIns="0">
            <a:spAutoFit/>
          </a:bodyPr>
          <a:lstStyle/>
          <a:p>
            <a:pPr algn="just" marL="518181" indent="-259091" lvl="1">
              <a:lnSpc>
                <a:spcPts val="3312"/>
              </a:lnSpc>
              <a:buFont typeface="Arial"/>
              <a:buChar char="•"/>
            </a:pPr>
            <a:r>
              <a:rPr lang="en-US" b="true" sz="2400">
                <a:solidFill>
                  <a:srgbClr val="000000"/>
                </a:solidFill>
                <a:latin typeface="Open Sans Bold"/>
                <a:ea typeface="Open Sans Bold"/>
                <a:cs typeface="Open Sans Bold"/>
                <a:sym typeface="Open Sans Bold"/>
              </a:rPr>
              <a:t>React.js</a:t>
            </a:r>
            <a:r>
              <a:rPr lang="en-US" sz="2400">
                <a:solidFill>
                  <a:srgbClr val="000000"/>
                </a:solidFill>
                <a:latin typeface="Open Sans"/>
                <a:ea typeface="Open Sans"/>
                <a:cs typeface="Open Sans"/>
                <a:sym typeface="Open Sans"/>
              </a:rPr>
              <a:t> (version 19.0.0) pour une interface utilisateur dynamique et réactive.</a:t>
            </a:r>
          </a:p>
          <a:p>
            <a:pPr algn="just" marL="518181" indent="-259091" lvl="1">
              <a:lnSpc>
                <a:spcPts val="3312"/>
              </a:lnSpc>
              <a:buFont typeface="Arial"/>
              <a:buChar char="•"/>
            </a:pPr>
            <a:r>
              <a:rPr lang="en-US" b="true" sz="2400">
                <a:solidFill>
                  <a:srgbClr val="000000"/>
                </a:solidFill>
                <a:latin typeface="Open Sans Bold"/>
                <a:ea typeface="Open Sans Bold"/>
                <a:cs typeface="Open Sans Bold"/>
                <a:sym typeface="Open Sans Bold"/>
              </a:rPr>
              <a:t>Tailwind CSS</a:t>
            </a:r>
            <a:r>
              <a:rPr lang="en-US" sz="2400">
                <a:solidFill>
                  <a:srgbClr val="000000"/>
                </a:solidFill>
                <a:latin typeface="Open Sans"/>
                <a:ea typeface="Open Sans"/>
                <a:cs typeface="Open Sans"/>
                <a:sym typeface="Open Sans"/>
              </a:rPr>
              <a:t> (version 4.1.4) pour un design moderne et personnalisable.</a:t>
            </a:r>
          </a:p>
          <a:p>
            <a:pPr algn="just" marL="518181" indent="-259091" lvl="1">
              <a:lnSpc>
                <a:spcPts val="3312"/>
              </a:lnSpc>
              <a:buFont typeface="Arial"/>
              <a:buChar char="•"/>
            </a:pPr>
            <a:r>
              <a:rPr lang="en-US" b="true" sz="2400">
                <a:solidFill>
                  <a:srgbClr val="000000"/>
                </a:solidFill>
                <a:latin typeface="Open Sans Bold"/>
                <a:ea typeface="Open Sans Bold"/>
                <a:cs typeface="Open Sans Bold"/>
                <a:sym typeface="Open Sans Bold"/>
              </a:rPr>
              <a:t>React Router</a:t>
            </a:r>
            <a:r>
              <a:rPr lang="en-US" sz="2400">
                <a:solidFill>
                  <a:srgbClr val="000000"/>
                </a:solidFill>
                <a:latin typeface="Open Sans"/>
                <a:ea typeface="Open Sans"/>
                <a:cs typeface="Open Sans"/>
                <a:sym typeface="Open Sans"/>
              </a:rPr>
              <a:t> (version 7.5.1) pour la navigation.</a:t>
            </a:r>
          </a:p>
          <a:p>
            <a:pPr algn="just" marL="518181" indent="-259091" lvl="1">
              <a:lnSpc>
                <a:spcPts val="3312"/>
              </a:lnSpc>
              <a:buFont typeface="Arial"/>
              <a:buChar char="•"/>
            </a:pPr>
            <a:r>
              <a:rPr lang="en-US" b="true" sz="2400">
                <a:solidFill>
                  <a:srgbClr val="000000"/>
                </a:solidFill>
                <a:latin typeface="Open Sans Bold"/>
                <a:ea typeface="Open Sans Bold"/>
                <a:cs typeface="Open Sans Bold"/>
                <a:sym typeface="Open Sans Bold"/>
              </a:rPr>
              <a:t>Vite </a:t>
            </a:r>
            <a:r>
              <a:rPr lang="en-US" sz="2400">
                <a:solidFill>
                  <a:srgbClr val="000000"/>
                </a:solidFill>
                <a:latin typeface="Open Sans"/>
                <a:ea typeface="Open Sans"/>
                <a:cs typeface="Open Sans"/>
                <a:sym typeface="Open Sans"/>
              </a:rPr>
              <a:t>(version 6.3.1) comme outil de build rapide.</a:t>
            </a:r>
          </a:p>
          <a:p>
            <a:pPr algn="just" marL="561360" indent="-280680" lvl="1">
              <a:lnSpc>
                <a:spcPts val="3588"/>
              </a:lnSpc>
              <a:buFont typeface="Arial"/>
              <a:buChar char="•"/>
            </a:pPr>
            <a:r>
              <a:rPr lang="en-US" b="true" sz="2600">
                <a:solidFill>
                  <a:srgbClr val="000000"/>
                </a:solidFill>
                <a:latin typeface="Open Sans Bold"/>
                <a:ea typeface="Open Sans Bold"/>
                <a:cs typeface="Open Sans Bold"/>
                <a:sym typeface="Open Sans Bold"/>
              </a:rPr>
              <a:t>Outils supplémentaires :</a:t>
            </a:r>
            <a:r>
              <a:rPr lang="en-US" sz="2600">
                <a:solidFill>
                  <a:srgbClr val="000000"/>
                </a:solidFill>
                <a:latin typeface="Open Sans"/>
                <a:ea typeface="Open Sans"/>
                <a:cs typeface="Open Sans"/>
                <a:sym typeface="Open Sans"/>
              </a:rPr>
              <a:t> </a:t>
            </a:r>
            <a:r>
              <a:rPr lang="en-US" b="true" sz="2600">
                <a:solidFill>
                  <a:srgbClr val="000000"/>
                </a:solidFill>
                <a:latin typeface="Open Sans Bold"/>
                <a:ea typeface="Open Sans Bold"/>
                <a:cs typeface="Open Sans Bold"/>
                <a:sym typeface="Open Sans Bold"/>
              </a:rPr>
              <a:t>React Responsive</a:t>
            </a:r>
            <a:r>
              <a:rPr lang="en-US" sz="2600">
                <a:solidFill>
                  <a:srgbClr val="000000"/>
                </a:solidFill>
                <a:latin typeface="Open Sans"/>
                <a:ea typeface="Open Sans"/>
                <a:cs typeface="Open Sans"/>
                <a:sym typeface="Open Sans"/>
              </a:rPr>
              <a:t> (version 10.0.1) pour un design adaptatif, </a:t>
            </a:r>
            <a:r>
              <a:rPr lang="en-US" b="true" sz="2600">
                <a:solidFill>
                  <a:srgbClr val="000000"/>
                </a:solidFill>
                <a:latin typeface="Open Sans Bold"/>
                <a:ea typeface="Open Sans Bold"/>
                <a:cs typeface="Open Sans Bold"/>
                <a:sym typeface="Open Sans Bold"/>
              </a:rPr>
              <a:t>React Chartjs-2</a:t>
            </a:r>
            <a:r>
              <a:rPr lang="en-US" sz="2600">
                <a:solidFill>
                  <a:srgbClr val="000000"/>
                </a:solidFill>
                <a:latin typeface="Open Sans"/>
                <a:ea typeface="Open Sans"/>
                <a:cs typeface="Open Sans"/>
                <a:sym typeface="Open Sans"/>
              </a:rPr>
              <a:t> (version 5.3.0) pour les graphiques, </a:t>
            </a:r>
            <a:r>
              <a:rPr lang="en-US" b="true" sz="2600">
                <a:solidFill>
                  <a:srgbClr val="000000"/>
                </a:solidFill>
                <a:latin typeface="Open Sans Bold"/>
                <a:ea typeface="Open Sans Bold"/>
                <a:cs typeface="Open Sans Bold"/>
                <a:sym typeface="Open Sans Bold"/>
              </a:rPr>
              <a:t>SweetAlert2</a:t>
            </a:r>
            <a:r>
              <a:rPr lang="en-US" sz="2600">
                <a:solidFill>
                  <a:srgbClr val="000000"/>
                </a:solidFill>
                <a:latin typeface="Open Sans"/>
                <a:ea typeface="Open Sans"/>
                <a:cs typeface="Open Sans"/>
                <a:sym typeface="Open Sans"/>
              </a:rPr>
              <a:t> (version 11.19.1) pour les alertes stylisées.</a:t>
            </a:r>
          </a:p>
          <a:p>
            <a:pPr algn="just">
              <a:lnSpc>
                <a:spcPts val="331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853F">
                <a:alpha val="100000"/>
              </a:srgbClr>
            </a:gs>
            <a:gs pos="100000">
              <a:srgbClr val="F9E6D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030595" y="1653009"/>
            <a:ext cx="12226811" cy="885825"/>
          </a:xfrm>
          <a:prstGeom prst="rect">
            <a:avLst/>
          </a:prstGeom>
        </p:spPr>
        <p:txBody>
          <a:bodyPr anchor="t" rtlCol="false" tIns="0" lIns="0" bIns="0" rIns="0">
            <a:spAutoFit/>
          </a:bodyPr>
          <a:lstStyle/>
          <a:p>
            <a:pPr algn="ctr" marL="0" indent="0" lvl="0">
              <a:lnSpc>
                <a:spcPts val="7080"/>
              </a:lnSpc>
              <a:spcBef>
                <a:spcPct val="0"/>
              </a:spcBef>
            </a:pPr>
            <a:r>
              <a:rPr lang="en-US" b="true" sz="5900">
                <a:solidFill>
                  <a:srgbClr val="6B4423"/>
                </a:solidFill>
                <a:latin typeface="Open Sans Bold"/>
                <a:ea typeface="Open Sans Bold"/>
                <a:cs typeface="Open Sans Bold"/>
                <a:sym typeface="Open Sans Bold"/>
              </a:rPr>
              <a:t>Technolo</a:t>
            </a:r>
            <a:r>
              <a:rPr lang="en-US" b="true" sz="5900">
                <a:solidFill>
                  <a:srgbClr val="6B4423"/>
                </a:solidFill>
                <a:latin typeface="Open Sans Bold"/>
                <a:ea typeface="Open Sans Bold"/>
                <a:cs typeface="Open Sans Bold"/>
                <a:sym typeface="Open Sans Bold"/>
              </a:rPr>
              <a:t>gies et Outils Utilisés</a:t>
            </a:r>
          </a:p>
        </p:txBody>
      </p:sp>
      <p:sp>
        <p:nvSpPr>
          <p:cNvPr name="Freeform 3" id="3"/>
          <p:cNvSpPr/>
          <p:nvPr/>
        </p:nvSpPr>
        <p:spPr>
          <a:xfrm flipH="false" flipV="false" rot="0">
            <a:off x="321207" y="421517"/>
            <a:ext cx="707493" cy="707493"/>
          </a:xfrm>
          <a:custGeom>
            <a:avLst/>
            <a:gdLst/>
            <a:ahLst/>
            <a:cxnLst/>
            <a:rect r="r" b="b" t="t" l="l"/>
            <a:pathLst>
              <a:path h="707493" w="707493">
                <a:moveTo>
                  <a:pt x="0" y="0"/>
                </a:moveTo>
                <a:lnTo>
                  <a:pt x="707493" y="0"/>
                </a:lnTo>
                <a:lnTo>
                  <a:pt x="707493" y="707493"/>
                </a:lnTo>
                <a:lnTo>
                  <a:pt x="0" y="707493"/>
                </a:lnTo>
                <a:lnTo>
                  <a:pt x="0" y="0"/>
                </a:lnTo>
                <a:close/>
              </a:path>
            </a:pathLst>
          </a:custGeom>
          <a:blipFill>
            <a:blip r:embed="rId2"/>
            <a:stretch>
              <a:fillRect l="0" t="0" r="0" b="0"/>
            </a:stretch>
          </a:blipFill>
        </p:spPr>
      </p:sp>
      <p:sp>
        <p:nvSpPr>
          <p:cNvPr name="Freeform 4" id="4"/>
          <p:cNvSpPr/>
          <p:nvPr/>
        </p:nvSpPr>
        <p:spPr>
          <a:xfrm flipH="false" flipV="false" rot="0">
            <a:off x="1096549" y="422958"/>
            <a:ext cx="2710044" cy="704611"/>
          </a:xfrm>
          <a:custGeom>
            <a:avLst/>
            <a:gdLst/>
            <a:ahLst/>
            <a:cxnLst/>
            <a:rect r="r" b="b" t="t" l="l"/>
            <a:pathLst>
              <a:path h="704611" w="2710044">
                <a:moveTo>
                  <a:pt x="0" y="0"/>
                </a:moveTo>
                <a:lnTo>
                  <a:pt x="2710044" y="0"/>
                </a:lnTo>
                <a:lnTo>
                  <a:pt x="2710044" y="704612"/>
                </a:lnTo>
                <a:lnTo>
                  <a:pt x="0" y="704612"/>
                </a:lnTo>
                <a:lnTo>
                  <a:pt x="0" y="0"/>
                </a:lnTo>
                <a:close/>
              </a:path>
            </a:pathLst>
          </a:custGeom>
          <a:blipFill>
            <a:blip r:embed="rId3"/>
            <a:stretch>
              <a:fillRect l="0" t="0" r="0" b="0"/>
            </a:stretch>
          </a:blipFill>
        </p:spPr>
      </p:sp>
      <p:sp>
        <p:nvSpPr>
          <p:cNvPr name="Freeform 5" id="5"/>
          <p:cNvSpPr/>
          <p:nvPr/>
        </p:nvSpPr>
        <p:spPr>
          <a:xfrm flipH="false" flipV="false" rot="0">
            <a:off x="15687263" y="7686263"/>
            <a:ext cx="2600737" cy="2600737"/>
          </a:xfrm>
          <a:custGeom>
            <a:avLst/>
            <a:gdLst/>
            <a:ahLst/>
            <a:cxnLst/>
            <a:rect r="r" b="b" t="t" l="l"/>
            <a:pathLst>
              <a:path h="2600737" w="2600737">
                <a:moveTo>
                  <a:pt x="0" y="0"/>
                </a:moveTo>
                <a:lnTo>
                  <a:pt x="2600737" y="0"/>
                </a:lnTo>
                <a:lnTo>
                  <a:pt x="2600737" y="2600737"/>
                </a:lnTo>
                <a:lnTo>
                  <a:pt x="0" y="2600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149029" y="3277586"/>
            <a:ext cx="13108377" cy="5980714"/>
            <a:chOff x="0" y="0"/>
            <a:chExt cx="12940142" cy="5903957"/>
          </a:xfrm>
        </p:grpSpPr>
        <p:sp>
          <p:nvSpPr>
            <p:cNvPr name="Freeform 7" id="7"/>
            <p:cNvSpPr/>
            <p:nvPr/>
          </p:nvSpPr>
          <p:spPr>
            <a:xfrm flipH="false" flipV="false" rot="0">
              <a:off x="0" y="0"/>
              <a:ext cx="12940143" cy="5903957"/>
            </a:xfrm>
            <a:custGeom>
              <a:avLst/>
              <a:gdLst/>
              <a:ahLst/>
              <a:cxnLst/>
              <a:rect r="r" b="b" t="t" l="l"/>
              <a:pathLst>
                <a:path h="5903957" w="12940143">
                  <a:moveTo>
                    <a:pt x="12815682" y="5903957"/>
                  </a:moveTo>
                  <a:lnTo>
                    <a:pt x="124460" y="5903957"/>
                  </a:lnTo>
                  <a:cubicBezTo>
                    <a:pt x="55880" y="5903957"/>
                    <a:pt x="0" y="5848077"/>
                    <a:pt x="0" y="5779496"/>
                  </a:cubicBezTo>
                  <a:lnTo>
                    <a:pt x="0" y="124460"/>
                  </a:lnTo>
                  <a:cubicBezTo>
                    <a:pt x="0" y="55880"/>
                    <a:pt x="55880" y="0"/>
                    <a:pt x="124460" y="0"/>
                  </a:cubicBezTo>
                  <a:lnTo>
                    <a:pt x="12815683" y="0"/>
                  </a:lnTo>
                  <a:cubicBezTo>
                    <a:pt x="12884262" y="0"/>
                    <a:pt x="12940143" y="55880"/>
                    <a:pt x="12940143" y="124460"/>
                  </a:cubicBezTo>
                  <a:lnTo>
                    <a:pt x="12940143" y="5779497"/>
                  </a:lnTo>
                  <a:cubicBezTo>
                    <a:pt x="12940143" y="5848077"/>
                    <a:pt x="12884262" y="5903957"/>
                    <a:pt x="12815683" y="5903957"/>
                  </a:cubicBezTo>
                  <a:close/>
                </a:path>
              </a:pathLst>
            </a:custGeom>
            <a:solidFill>
              <a:srgbClr val="EECFB3"/>
            </a:solidFill>
          </p:spPr>
        </p:sp>
      </p:grpSp>
      <p:sp>
        <p:nvSpPr>
          <p:cNvPr name="TextBox 8" id="8"/>
          <p:cNvSpPr txBox="true"/>
          <p:nvPr/>
        </p:nvSpPr>
        <p:spPr>
          <a:xfrm rot="0">
            <a:off x="2149029" y="3529167"/>
            <a:ext cx="3699259" cy="619125"/>
          </a:xfrm>
          <a:prstGeom prst="rect">
            <a:avLst/>
          </a:prstGeom>
        </p:spPr>
        <p:txBody>
          <a:bodyPr anchor="t" rtlCol="false" tIns="0" lIns="0" bIns="0" rIns="0">
            <a:spAutoFit/>
          </a:bodyPr>
          <a:lstStyle/>
          <a:p>
            <a:pPr algn="ctr" marL="863635" indent="-431818" lvl="1">
              <a:lnSpc>
                <a:spcPts val="4800"/>
              </a:lnSpc>
              <a:buFont typeface="Arial"/>
              <a:buChar char="•"/>
            </a:pPr>
            <a:r>
              <a:rPr lang="en-US" b="true" sz="4000">
                <a:solidFill>
                  <a:srgbClr val="502806"/>
                </a:solidFill>
                <a:latin typeface="Open Sans Bold"/>
                <a:ea typeface="Open Sans Bold"/>
                <a:cs typeface="Open Sans Bold"/>
                <a:sym typeface="Open Sans Bold"/>
              </a:rPr>
              <a:t>Back-end</a:t>
            </a:r>
          </a:p>
        </p:txBody>
      </p:sp>
      <p:sp>
        <p:nvSpPr>
          <p:cNvPr name="TextBox 9" id="9"/>
          <p:cNvSpPr txBox="true"/>
          <p:nvPr/>
        </p:nvSpPr>
        <p:spPr>
          <a:xfrm rot="0">
            <a:off x="3431632" y="4419937"/>
            <a:ext cx="9891393" cy="2078734"/>
          </a:xfrm>
          <a:prstGeom prst="rect">
            <a:avLst/>
          </a:prstGeom>
        </p:spPr>
        <p:txBody>
          <a:bodyPr anchor="t" rtlCol="false" tIns="0" lIns="0" bIns="0" rIns="0">
            <a:spAutoFit/>
          </a:bodyPr>
          <a:lstStyle/>
          <a:p>
            <a:pPr algn="just" marL="518181" indent="-259091" lvl="1">
              <a:lnSpc>
                <a:spcPts val="3312"/>
              </a:lnSpc>
              <a:buFont typeface="Arial"/>
              <a:buChar char="•"/>
            </a:pPr>
            <a:r>
              <a:rPr lang="en-US" b="true" sz="2400">
                <a:solidFill>
                  <a:srgbClr val="000000"/>
                </a:solidFill>
                <a:latin typeface="Open Sans Bold"/>
                <a:ea typeface="Open Sans Bold"/>
                <a:cs typeface="Open Sans Bold"/>
                <a:sym typeface="Open Sans Bold"/>
              </a:rPr>
              <a:t>Laravel</a:t>
            </a:r>
            <a:r>
              <a:rPr lang="en-US" b="true" sz="2400">
                <a:solidFill>
                  <a:srgbClr val="000000"/>
                </a:solidFill>
                <a:latin typeface="Open Sans Bold"/>
                <a:ea typeface="Open Sans Bold"/>
                <a:cs typeface="Open Sans Bold"/>
                <a:sym typeface="Open Sans Bold"/>
              </a:rPr>
              <a:t> </a:t>
            </a:r>
            <a:r>
              <a:rPr lang="en-US" sz="2400">
                <a:solidFill>
                  <a:srgbClr val="000000"/>
                </a:solidFill>
                <a:latin typeface="Open Sans"/>
                <a:ea typeface="Open Sans"/>
                <a:cs typeface="Open Sans"/>
                <a:sym typeface="Open Sans"/>
              </a:rPr>
              <a:t>(version 12.0) avec PHP 8.2 pour une gestion robuste des données via une REST API.</a:t>
            </a:r>
          </a:p>
          <a:p>
            <a:pPr algn="just" marL="518181" indent="-259091" lvl="1">
              <a:lnSpc>
                <a:spcPts val="3312"/>
              </a:lnSpc>
              <a:buFont typeface="Arial"/>
              <a:buChar char="•"/>
            </a:pPr>
            <a:r>
              <a:rPr lang="en-US" b="true" sz="2400">
                <a:solidFill>
                  <a:srgbClr val="000000"/>
                </a:solidFill>
                <a:latin typeface="Open Sans Bold"/>
                <a:ea typeface="Open Sans Bold"/>
                <a:cs typeface="Open Sans Bold"/>
                <a:sym typeface="Open Sans Bold"/>
              </a:rPr>
              <a:t>Tymon JWT Auth</a:t>
            </a:r>
            <a:r>
              <a:rPr lang="en-US" sz="2400">
                <a:solidFill>
                  <a:srgbClr val="000000"/>
                </a:solidFill>
                <a:latin typeface="Open Sans"/>
                <a:ea typeface="Open Sans"/>
                <a:cs typeface="Open Sans"/>
                <a:sym typeface="Open Sans"/>
              </a:rPr>
              <a:t> (version 2.2) pour l'authentification JWT.</a:t>
            </a:r>
          </a:p>
          <a:p>
            <a:pPr algn="just" marL="518181" indent="-259091" lvl="1">
              <a:lnSpc>
                <a:spcPts val="3312"/>
              </a:lnSpc>
              <a:buFont typeface="Arial"/>
              <a:buChar char="•"/>
            </a:pPr>
            <a:r>
              <a:rPr lang="en-US" b="true" sz="2400">
                <a:solidFill>
                  <a:srgbClr val="000000"/>
                </a:solidFill>
                <a:latin typeface="Open Sans Bold"/>
                <a:ea typeface="Open Sans Bold"/>
                <a:cs typeface="Open Sans Bold"/>
                <a:sym typeface="Open Sans Bold"/>
              </a:rPr>
              <a:t>Guzzle</a:t>
            </a:r>
            <a:r>
              <a:rPr lang="en-US" sz="2400">
                <a:solidFill>
                  <a:srgbClr val="000000"/>
                </a:solidFill>
                <a:latin typeface="Open Sans"/>
                <a:ea typeface="Open Sans"/>
                <a:cs typeface="Open Sans"/>
                <a:sym typeface="Open Sans"/>
              </a:rPr>
              <a:t> (version 7.9) pour les requêtes HTTP client.</a:t>
            </a:r>
          </a:p>
          <a:p>
            <a:pPr algn="just">
              <a:lnSpc>
                <a:spcPts val="3312"/>
              </a:lnSpc>
            </a:pPr>
          </a:p>
        </p:txBody>
      </p:sp>
      <p:sp>
        <p:nvSpPr>
          <p:cNvPr name="TextBox 10" id="10"/>
          <p:cNvSpPr txBox="true"/>
          <p:nvPr/>
        </p:nvSpPr>
        <p:spPr>
          <a:xfrm rot="0">
            <a:off x="2149029" y="6458443"/>
            <a:ext cx="5207872" cy="619125"/>
          </a:xfrm>
          <a:prstGeom prst="rect">
            <a:avLst/>
          </a:prstGeom>
        </p:spPr>
        <p:txBody>
          <a:bodyPr anchor="t" rtlCol="false" tIns="0" lIns="0" bIns="0" rIns="0">
            <a:spAutoFit/>
          </a:bodyPr>
          <a:lstStyle/>
          <a:p>
            <a:pPr algn="ctr" marL="863635" indent="-431818" lvl="1">
              <a:lnSpc>
                <a:spcPts val="4800"/>
              </a:lnSpc>
              <a:buFont typeface="Arial"/>
              <a:buChar char="•"/>
            </a:pPr>
            <a:r>
              <a:rPr lang="en-US" b="true" sz="4000">
                <a:solidFill>
                  <a:srgbClr val="502806"/>
                </a:solidFill>
                <a:latin typeface="Open Sans Bold"/>
                <a:ea typeface="Open Sans Bold"/>
                <a:cs typeface="Open Sans Bold"/>
                <a:sym typeface="Open Sans Bold"/>
              </a:rPr>
              <a:t>Base de données</a:t>
            </a:r>
          </a:p>
        </p:txBody>
      </p:sp>
      <p:sp>
        <p:nvSpPr>
          <p:cNvPr name="TextBox 11" id="11"/>
          <p:cNvSpPr txBox="true"/>
          <p:nvPr/>
        </p:nvSpPr>
        <p:spPr>
          <a:xfrm rot="0">
            <a:off x="3431632" y="7353793"/>
            <a:ext cx="9891393" cy="402334"/>
          </a:xfrm>
          <a:prstGeom prst="rect">
            <a:avLst/>
          </a:prstGeom>
        </p:spPr>
        <p:txBody>
          <a:bodyPr anchor="t" rtlCol="false" tIns="0" lIns="0" bIns="0" rIns="0">
            <a:spAutoFit/>
          </a:bodyPr>
          <a:lstStyle/>
          <a:p>
            <a:pPr algn="just" marL="518181" indent="-259091" lvl="1">
              <a:lnSpc>
                <a:spcPts val="3312"/>
              </a:lnSpc>
              <a:buFont typeface="Arial"/>
              <a:buChar char="•"/>
            </a:pPr>
            <a:r>
              <a:rPr lang="en-US" b="true" sz="2400">
                <a:solidFill>
                  <a:srgbClr val="000000"/>
                </a:solidFill>
                <a:latin typeface="Open Sans Bold"/>
                <a:ea typeface="Open Sans Bold"/>
                <a:cs typeface="Open Sans Bold"/>
                <a:sym typeface="Open Sans Bold"/>
              </a:rPr>
              <a:t>PostgreSQL</a:t>
            </a:r>
            <a:r>
              <a:rPr lang="en-US" sz="2400">
                <a:solidFill>
                  <a:srgbClr val="000000"/>
                </a:solidFill>
                <a:latin typeface="Open Sans"/>
                <a:ea typeface="Open Sans"/>
                <a:cs typeface="Open Sans"/>
                <a:sym typeface="Open Sans"/>
              </a:rPr>
              <a:t> pour un stockage fiable et performant des données.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DAGc76KOL5Q</dc:identifier>
  <dcterms:modified xsi:type="dcterms:W3CDTF">2011-08-01T06:04:30Z</dcterms:modified>
  <cp:revision>1</cp:revision>
  <dc:title>computer</dc:title>
</cp:coreProperties>
</file>